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02" r:id="rId3"/>
    <p:sldId id="305" r:id="rId4"/>
    <p:sldId id="307" r:id="rId5"/>
    <p:sldId id="308" r:id="rId6"/>
    <p:sldId id="309" r:id="rId7"/>
    <p:sldId id="310" r:id="rId8"/>
    <p:sldId id="312" r:id="rId9"/>
    <p:sldId id="327" r:id="rId10"/>
    <p:sldId id="311" r:id="rId11"/>
    <p:sldId id="314" r:id="rId12"/>
    <p:sldId id="320" r:id="rId13"/>
    <p:sldId id="313" r:id="rId14"/>
    <p:sldId id="315" r:id="rId15"/>
    <p:sldId id="316" r:id="rId16"/>
    <p:sldId id="317" r:id="rId17"/>
    <p:sldId id="319" r:id="rId18"/>
    <p:sldId id="322" r:id="rId19"/>
    <p:sldId id="323" r:id="rId20"/>
    <p:sldId id="325" r:id="rId21"/>
    <p:sldId id="328" r:id="rId22"/>
    <p:sldId id="329" r:id="rId23"/>
    <p:sldId id="330" r:id="rId24"/>
    <p:sldId id="326" r:id="rId25"/>
    <p:sldId id="332" r:id="rId26"/>
    <p:sldId id="333" r:id="rId27"/>
    <p:sldId id="335" r:id="rId28"/>
    <p:sldId id="337" r:id="rId29"/>
    <p:sldId id="340" r:id="rId30"/>
    <p:sldId id="336" r:id="rId31"/>
    <p:sldId id="339" r:id="rId32"/>
    <p:sldId id="338" r:id="rId33"/>
    <p:sldId id="341" r:id="rId34"/>
    <p:sldId id="343" r:id="rId35"/>
    <p:sldId id="342" r:id="rId36"/>
    <p:sldId id="344" r:id="rId37"/>
    <p:sldId id="345" r:id="rId38"/>
    <p:sldId id="346" r:id="rId39"/>
    <p:sldId id="349" r:id="rId40"/>
    <p:sldId id="347" r:id="rId41"/>
    <p:sldId id="348" r:id="rId42"/>
    <p:sldId id="350" r:id="rId43"/>
    <p:sldId id="351" r:id="rId44"/>
    <p:sldId id="352" r:id="rId45"/>
    <p:sldId id="353" r:id="rId46"/>
    <p:sldId id="354" r:id="rId47"/>
    <p:sldId id="355" r:id="rId48"/>
    <p:sldId id="356" r:id="rId49"/>
    <p:sldId id="361" r:id="rId50"/>
    <p:sldId id="357" r:id="rId51"/>
    <p:sldId id="358" r:id="rId52"/>
    <p:sldId id="359" r:id="rId53"/>
    <p:sldId id="360" r:id="rId54"/>
    <p:sldId id="362" r:id="rId55"/>
    <p:sldId id="364" r:id="rId56"/>
    <p:sldId id="369" r:id="rId57"/>
    <p:sldId id="370" r:id="rId58"/>
    <p:sldId id="363" r:id="rId59"/>
    <p:sldId id="365" r:id="rId60"/>
    <p:sldId id="366" r:id="rId61"/>
    <p:sldId id="367" r:id="rId62"/>
    <p:sldId id="368" r:id="rId63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8137"/>
    <a:srgbClr val="AC14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651" autoAdjust="0"/>
    <p:restoredTop sz="94660"/>
  </p:normalViewPr>
  <p:slideViewPr>
    <p:cSldViewPr snapToGrid="0">
      <p:cViewPr varScale="1">
        <p:scale>
          <a:sx n="76" d="100"/>
          <a:sy n="76" d="100"/>
        </p:scale>
        <p:origin x="1099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E37E82-B2D0-4777-88FD-A101484677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5541471-1540-4D74-B074-448F09DC06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51FF4E1-D135-490C-B19A-A2063825E5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84BEE4-9D83-433F-93F2-0AC5A96959B7}" type="datetimeFigureOut">
              <a:rPr lang="es-ES" smtClean="0"/>
              <a:t>06/09/2022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9D842D2-7797-4AF1-9F20-29267CA531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856F549-AD36-4D68-8ECF-032ABFACE0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C92BE-E14F-4694-9D88-EF6C4E4C8F7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719429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6DF1946-E373-4FE4-B161-1531B2657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1AAAA124-ECCA-428F-A704-8D5D6DD9C2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9566D3D-BF82-4EEE-A521-4B91F79CEC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84BEE4-9D83-433F-93F2-0AC5A96959B7}" type="datetimeFigureOut">
              <a:rPr lang="es-ES" smtClean="0"/>
              <a:t>06/09/2022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DBEE78A-8396-410C-A422-4905403D21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52FB12D-2165-4F64-80CB-E3DA84D5B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C92BE-E14F-4694-9D88-EF6C4E4C8F7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496095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34D042BA-1EC2-45D0-95B6-3034AA1011B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A5263B2-8758-41B6-AF13-66B28A6A48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7073FA6-6DDB-4EE0-8C2C-5C5259608C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84BEE4-9D83-433F-93F2-0AC5A96959B7}" type="datetimeFigureOut">
              <a:rPr lang="es-ES" smtClean="0"/>
              <a:t>06/09/2022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DC48741-E102-4CF4-804A-9B34D96D93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E543DAA-5ADA-4136-A0EF-B2F85072AA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C92BE-E14F-4694-9D88-EF6C4E4C8F7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346770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52E198-8CA3-4BC1-A582-87393AEBC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66B7433-0F87-40E8-B9ED-F80330C11D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F101611-386A-42BF-A1A3-BE54E7B92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84BEE4-9D83-433F-93F2-0AC5A96959B7}" type="datetimeFigureOut">
              <a:rPr lang="es-ES" smtClean="0"/>
              <a:t>06/09/2022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D80A1FD-58FC-4214-81FB-DB71CA47DE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39184A9-760F-4725-9710-7C9ED4AF9C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C92BE-E14F-4694-9D88-EF6C4E4C8F7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18148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CD42495-2C68-4059-A7AC-1B17613257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C38833C-31DF-49A3-9CF5-C96FAE9C1E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9F0F008-8ADE-4233-B2AF-408AB43A81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84BEE4-9D83-433F-93F2-0AC5A96959B7}" type="datetimeFigureOut">
              <a:rPr lang="es-ES" smtClean="0"/>
              <a:t>06/09/2022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9449566-66DD-4F92-B797-36CAB600DA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761A055-B309-4895-B066-48269A3E2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C92BE-E14F-4694-9D88-EF6C4E4C8F7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345041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0A3D63-E8CE-4598-87BC-9E7535B71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92B0C9C-9732-46B7-AB1C-761044AD74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7080254-2FC3-425C-ACEA-4A394319DB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2048650-8AF0-495A-9E60-2B09B4B581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84BEE4-9D83-433F-93F2-0AC5A96959B7}" type="datetimeFigureOut">
              <a:rPr lang="es-ES" smtClean="0"/>
              <a:t>06/09/2022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53BFDDF-E2C9-4829-9FBB-C13AAFE24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A631AEC-6201-4217-BB3B-20B45BDEFE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C92BE-E14F-4694-9D88-EF6C4E4C8F7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601626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6E1582-E166-4B0D-840D-F749F315D7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E9D572B-01CF-4219-8CA9-448DB2E59C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36A64B61-6A74-4B62-8BB0-9A30E17867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576824A9-6FD1-49AC-A105-AAB603FB5C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D9AA4839-9E19-4BDA-8D5D-68BFCADCD15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F6235F06-5F2A-4513-9994-868AF19864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84BEE4-9D83-433F-93F2-0AC5A96959B7}" type="datetimeFigureOut">
              <a:rPr lang="es-ES" smtClean="0"/>
              <a:t>06/09/2022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4DB30F53-F51B-4359-9EA8-33FEB38597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9806E75A-B57B-44E8-89F6-3EDFBDA790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C92BE-E14F-4694-9D88-EF6C4E4C8F7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842019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F28F985-55E4-4C9B-A788-F071ED2419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2346B787-CD7B-4695-9C8C-498D543031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84BEE4-9D83-433F-93F2-0AC5A96959B7}" type="datetimeFigureOut">
              <a:rPr lang="es-ES" smtClean="0"/>
              <a:t>06/09/2022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D2AE7DB7-AA4E-4B59-90D4-4AF926C8FA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8AD12920-D366-4405-B4CD-15815B3D9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C92BE-E14F-4694-9D88-EF6C4E4C8F7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7210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F2BE54ED-B215-4332-85D0-6BDC24C229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84BEE4-9D83-433F-93F2-0AC5A96959B7}" type="datetimeFigureOut">
              <a:rPr lang="es-ES" smtClean="0"/>
              <a:t>06/09/2022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F34D727A-E7FD-4AE3-894D-CA12B39217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8CAFB11-4F9D-420A-863B-3A899E6A0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C92BE-E14F-4694-9D88-EF6C4E4C8F7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511766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14DC76-3B61-4B8F-BE0F-8937B650E8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6CCF293-24E8-48DF-ACE4-21FEB622C7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A0CAEFC-C3D0-4FFB-871B-770642F969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E7CEB14-4B6E-4E50-A574-0FD5C8EE21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84BEE4-9D83-433F-93F2-0AC5A96959B7}" type="datetimeFigureOut">
              <a:rPr lang="es-ES" smtClean="0"/>
              <a:t>06/09/2022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9C8D681-530D-4DB1-A47E-8773F9DA5F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FFC67FA-AAB7-49D1-AF2B-3EC661A79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C92BE-E14F-4694-9D88-EF6C4E4C8F7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716371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1B2AD9-4886-4C6D-B7A3-E82D7BAF9A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109C1923-34E2-4D2F-BC6D-D91375AC18F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DF0FA6B9-95EF-4EB1-91E6-1450899994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1E44008-DDC1-4D39-82D3-44A377E45A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84BEE4-9D83-433F-93F2-0AC5A96959B7}" type="datetimeFigureOut">
              <a:rPr lang="es-ES" smtClean="0"/>
              <a:t>06/09/2022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12B65AC-3F3A-4351-AEEA-6DB394978B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C2766E2-0A5F-4B9A-8289-8920E3C98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C92BE-E14F-4694-9D88-EF6C4E4C8F7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042016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1FDEF976-DC81-45F4-B13B-35D7CFD591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35B43CF-5773-4B04-B318-19B251D51C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2BC0604-AA0E-442E-A3C6-9D652C7668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84BEE4-9D83-433F-93F2-0AC5A96959B7}" type="datetimeFigureOut">
              <a:rPr lang="es-ES" smtClean="0"/>
              <a:t>06/09/2022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834CD09-E151-4150-BEFC-F4DAA529A4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3C72364-C196-4361-9437-7993CF0335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6C92BE-E14F-4694-9D88-EF6C4E4C8F7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22224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raw.githubusercontent.com/JuanKFD/UNIR_TFM/main/TFM%20NEO4J%20BD%20Grafo%20Completo%20v1.00.svg" TargetMode="External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raw.githubusercontent.com/JuanKFD/UNIR_TFM/main/TFM%20NEO4J%20BD%20Esquema%20v1.00.svg" TargetMode="External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uanKFD/UNIR_TFM/blob/main/TFM%20-Paises%20y%20Cuotas%20acumuladas%202020.-Historia%20Tableau-LAST.pdf" TargetMode="External"/><Relationship Id="rId2" Type="http://schemas.openxmlformats.org/officeDocument/2006/relationships/hyperlink" Target="https://github.com/JuanKFD/UNIR_TFM/blob/main/TFM%20-Paises%20y%20Cuotas%20acumuladas%202020.twb" TargetMode="External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github.com/JuanKFD/UNIR_TFM/blob/main/H-Paises-Cuotas-Refinado%20(Tableau).svg" TargetMode="External"/><Relationship Id="rId4" Type="http://schemas.openxmlformats.org/officeDocument/2006/relationships/hyperlink" Target="https://github.com/JuanKFD/UNIR_TFM/blob/main/H-Paises-Cuotas-Extraccion%20(Tableau).svg" TargetMode="Externa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7A90AD-521F-4B0C-AEE7-6F976BBB53C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/>
              <a:t>TFM TECNICO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2C6ABE6-9CC9-44B8-8E60-1B2EC3308D1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/>
              <a:t>2022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38E7A7AC-4443-4E52-98F6-5D9A88539F83}"/>
              </a:ext>
            </a:extLst>
          </p:cNvPr>
          <p:cNvSpPr/>
          <p:nvPr/>
        </p:nvSpPr>
        <p:spPr>
          <a:xfrm>
            <a:off x="2957564" y="461146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" dirty="0">
                <a:solidFill>
                  <a:srgbClr val="FF0000"/>
                </a:solidFill>
              </a:rPr>
              <a:t>TFM 2022- Investigación y análisis de impacto por crecimiento en movilidad eléctrica y tendencia</a:t>
            </a:r>
          </a:p>
        </p:txBody>
      </p:sp>
    </p:spTree>
    <p:extLst>
      <p:ext uri="{BB962C8B-B14F-4D97-AF65-F5344CB8AC3E}">
        <p14:creationId xmlns:p14="http://schemas.microsoft.com/office/powerpoint/2010/main" val="28879118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9BACA3AB-CAD5-4AF5-B86C-5D95A1AD0C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1AB35A49-AFAA-4BA8-94D0-6901BC208613}"/>
              </a:ext>
            </a:extLst>
          </p:cNvPr>
          <p:cNvSpPr/>
          <p:nvPr/>
        </p:nvSpPr>
        <p:spPr>
          <a:xfrm>
            <a:off x="4756217" y="724376"/>
            <a:ext cx="6096000" cy="369332"/>
          </a:xfrm>
          <a:prstGeom prst="rect">
            <a:avLst/>
          </a:prstGeom>
          <a:solidFill>
            <a:schemeClr val="accent4"/>
          </a:solidFill>
        </p:spPr>
        <p:txBody>
          <a:bodyPr>
            <a:spAutoFit/>
          </a:bodyPr>
          <a:lstStyle/>
          <a:p>
            <a:r>
              <a:rPr lang="es-ES" dirty="0"/>
              <a:t>Muestra de 2 relaciones creadas</a:t>
            </a:r>
          </a:p>
        </p:txBody>
      </p:sp>
    </p:spTree>
    <p:extLst>
      <p:ext uri="{BB962C8B-B14F-4D97-AF65-F5344CB8AC3E}">
        <p14:creationId xmlns:p14="http://schemas.microsoft.com/office/powerpoint/2010/main" val="6651933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4CD96C40-5681-499D-B2DB-4001829268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17552967-428C-4425-A234-0FF921F0F46D}"/>
              </a:ext>
            </a:extLst>
          </p:cNvPr>
          <p:cNvSpPr/>
          <p:nvPr/>
        </p:nvSpPr>
        <p:spPr>
          <a:xfrm>
            <a:off x="5992164" y="131524"/>
            <a:ext cx="6096000" cy="923330"/>
          </a:xfrm>
          <a:prstGeom prst="rect">
            <a:avLst/>
          </a:prstGeom>
          <a:solidFill>
            <a:schemeClr val="accent4"/>
          </a:solidFill>
        </p:spPr>
        <p:txBody>
          <a:bodyPr>
            <a:spAutoFit/>
          </a:bodyPr>
          <a:lstStyle/>
          <a:p>
            <a:r>
              <a:rPr lang="es-ES" b="1" dirty="0"/>
              <a:t>Muestra parcial de las primeras 25 relaciones </a:t>
            </a:r>
            <a:r>
              <a:rPr lang="es-ES" dirty="0"/>
              <a:t>de tipo </a:t>
            </a:r>
            <a:r>
              <a:rPr lang="es-ES" b="1" dirty="0"/>
              <a:t>:INCLUIDO_EN (</a:t>
            </a:r>
            <a:r>
              <a:rPr lang="es-ES" dirty="0"/>
              <a:t>entre Grupos de Aplicación y </a:t>
            </a:r>
            <a:r>
              <a:rPr lang="es-ES" dirty="0" err="1"/>
              <a:t>Seçctores</a:t>
            </a:r>
            <a:r>
              <a:rPr lang="es-ES" dirty="0"/>
              <a:t> NACE2 a los que pertenecen)</a:t>
            </a:r>
          </a:p>
        </p:txBody>
      </p:sp>
    </p:spTree>
    <p:extLst>
      <p:ext uri="{BB962C8B-B14F-4D97-AF65-F5344CB8AC3E}">
        <p14:creationId xmlns:p14="http://schemas.microsoft.com/office/powerpoint/2010/main" val="2179790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32BE88FE-0ED1-49C6-A1F4-C97D9E4F2A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03F88759-9196-4DE9-818F-3603E0C329BE}"/>
              </a:ext>
            </a:extLst>
          </p:cNvPr>
          <p:cNvSpPr/>
          <p:nvPr/>
        </p:nvSpPr>
        <p:spPr>
          <a:xfrm>
            <a:off x="5992164" y="131524"/>
            <a:ext cx="6096000" cy="954107"/>
          </a:xfrm>
          <a:prstGeom prst="rect">
            <a:avLst/>
          </a:prstGeom>
          <a:solidFill>
            <a:schemeClr val="accent4"/>
          </a:solidFill>
        </p:spPr>
        <p:txBody>
          <a:bodyPr>
            <a:spAutoFit/>
          </a:bodyPr>
          <a:lstStyle/>
          <a:p>
            <a:r>
              <a:rPr lang="es-ES" b="1" dirty="0"/>
              <a:t>Creadas las 447 relaciones de tipo </a:t>
            </a:r>
            <a:r>
              <a:rPr lang="es-ES" b="1" dirty="0">
                <a:highlight>
                  <a:srgbClr val="ED8137"/>
                </a:highlight>
              </a:rPr>
              <a:t>[INCLUIDO_EN].</a:t>
            </a:r>
            <a:r>
              <a:rPr lang="es-ES" b="1" dirty="0"/>
              <a:t>Se visualiza en la BD Neo4j en el apartado </a:t>
            </a:r>
            <a:r>
              <a:rPr lang="es-ES" b="1" dirty="0">
                <a:solidFill>
                  <a:schemeClr val="bg1"/>
                </a:solidFill>
              </a:rPr>
              <a:t>[</a:t>
            </a:r>
            <a:r>
              <a:rPr lang="es-ES" b="1" dirty="0" err="1">
                <a:solidFill>
                  <a:schemeClr val="bg1"/>
                </a:solidFill>
              </a:rPr>
              <a:t>Relationship</a:t>
            </a:r>
            <a:r>
              <a:rPr lang="es-ES" b="1" dirty="0">
                <a:solidFill>
                  <a:schemeClr val="bg1"/>
                </a:solidFill>
              </a:rPr>
              <a:t> </a:t>
            </a:r>
            <a:r>
              <a:rPr lang="es-ES" b="1" dirty="0" err="1">
                <a:solidFill>
                  <a:schemeClr val="bg1"/>
                </a:solidFill>
              </a:rPr>
              <a:t>Types</a:t>
            </a:r>
            <a:r>
              <a:rPr lang="es-ES" b="1" dirty="0">
                <a:solidFill>
                  <a:schemeClr val="bg1"/>
                </a:solidFill>
              </a:rPr>
              <a:t>],</a:t>
            </a:r>
            <a:r>
              <a:rPr lang="es-ES" b="1" dirty="0"/>
              <a:t> a la izquierda, panel </a:t>
            </a:r>
            <a:r>
              <a:rPr lang="es-ES" sz="2000" b="1" dirty="0">
                <a:solidFill>
                  <a:schemeClr val="bg1"/>
                </a:solidFill>
              </a:rPr>
              <a:t>“</a:t>
            </a:r>
            <a:r>
              <a:rPr lang="es-ES" sz="2000" b="1" dirty="0" err="1">
                <a:solidFill>
                  <a:schemeClr val="bg1"/>
                </a:solidFill>
              </a:rPr>
              <a:t>Database</a:t>
            </a:r>
            <a:r>
              <a:rPr lang="es-ES" sz="2000" b="1" dirty="0">
                <a:solidFill>
                  <a:schemeClr val="bg1"/>
                </a:solidFill>
              </a:rPr>
              <a:t> </a:t>
            </a:r>
            <a:r>
              <a:rPr lang="es-ES" sz="2000" b="1" dirty="0" err="1">
                <a:solidFill>
                  <a:schemeClr val="bg1"/>
                </a:solidFill>
              </a:rPr>
              <a:t>Information</a:t>
            </a:r>
            <a:r>
              <a:rPr lang="es-ES" sz="2000" b="1" dirty="0">
                <a:solidFill>
                  <a:schemeClr val="bg1"/>
                </a:solidFill>
              </a:rPr>
              <a:t>” </a:t>
            </a:r>
            <a:endParaRPr lang="es-E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72980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FB340145-84E1-4F50-B821-BC1EBE0C17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8797653F-6CB9-433D-9017-02A81CEE24BC}"/>
              </a:ext>
            </a:extLst>
          </p:cNvPr>
          <p:cNvSpPr/>
          <p:nvPr/>
        </p:nvSpPr>
        <p:spPr>
          <a:xfrm>
            <a:off x="5992164" y="131524"/>
            <a:ext cx="6096000" cy="923330"/>
          </a:xfrm>
          <a:prstGeom prst="rect">
            <a:avLst/>
          </a:prstGeom>
          <a:solidFill>
            <a:schemeClr val="accent4"/>
          </a:solidFill>
        </p:spPr>
        <p:txBody>
          <a:bodyPr>
            <a:spAutoFit/>
          </a:bodyPr>
          <a:lstStyle/>
          <a:p>
            <a:r>
              <a:rPr lang="es-ES" b="1" dirty="0"/>
              <a:t>Visualización completa del total de 442 relaciones de tipo :INCLUIDO_EN (</a:t>
            </a:r>
            <a:r>
              <a:rPr lang="es-ES" dirty="0"/>
              <a:t>entre Grupos de Aplicación y Sectores NACE2 a los que pertenecen)</a:t>
            </a:r>
          </a:p>
        </p:txBody>
      </p:sp>
    </p:spTree>
    <p:extLst>
      <p:ext uri="{BB962C8B-B14F-4D97-AF65-F5344CB8AC3E}">
        <p14:creationId xmlns:p14="http://schemas.microsoft.com/office/powerpoint/2010/main" val="27544057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4FBE7CA9-F142-4278-B0F4-48C2C7E072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077401E8-B018-4A65-B71A-823D8EA7D032}"/>
              </a:ext>
            </a:extLst>
          </p:cNvPr>
          <p:cNvSpPr/>
          <p:nvPr/>
        </p:nvSpPr>
        <p:spPr>
          <a:xfrm>
            <a:off x="5992164" y="131524"/>
            <a:ext cx="6096000" cy="646331"/>
          </a:xfrm>
          <a:prstGeom prst="rect">
            <a:avLst/>
          </a:prstGeom>
          <a:solidFill>
            <a:schemeClr val="accent4"/>
          </a:solidFill>
        </p:spPr>
        <p:txBody>
          <a:bodyPr>
            <a:spAutoFit/>
          </a:bodyPr>
          <a:lstStyle/>
          <a:p>
            <a:r>
              <a:rPr lang="es-ES" b="1" dirty="0"/>
              <a:t>Cambiado el COLOR  asignado a las relaciones :INCLUIDO_EN</a:t>
            </a:r>
          </a:p>
          <a:p>
            <a:r>
              <a:rPr lang="es-ES" dirty="0"/>
              <a:t>(asignado -marrón claro-)</a:t>
            </a:r>
          </a:p>
        </p:txBody>
      </p:sp>
    </p:spTree>
    <p:extLst>
      <p:ext uri="{BB962C8B-B14F-4D97-AF65-F5344CB8AC3E}">
        <p14:creationId xmlns:p14="http://schemas.microsoft.com/office/powerpoint/2010/main" val="27951456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upo 12">
            <a:extLst>
              <a:ext uri="{FF2B5EF4-FFF2-40B4-BE49-F238E27FC236}">
                <a16:creationId xmlns:a16="http://schemas.microsoft.com/office/drawing/2014/main" id="{1DB0B67D-8FF9-4622-B628-95DDEF745D44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grpSp>
          <p:nvGrpSpPr>
            <p:cNvPr id="12" name="Grupo 11">
              <a:extLst>
                <a:ext uri="{FF2B5EF4-FFF2-40B4-BE49-F238E27FC236}">
                  <a16:creationId xmlns:a16="http://schemas.microsoft.com/office/drawing/2014/main" id="{3C9EF76A-F39C-48D7-B982-DAFC9FDFF352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pic>
            <p:nvPicPr>
              <p:cNvPr id="4" name="Imagen 3">
                <a:extLst>
                  <a:ext uri="{FF2B5EF4-FFF2-40B4-BE49-F238E27FC236}">
                    <a16:creationId xmlns:a16="http://schemas.microsoft.com/office/drawing/2014/main" id="{0B019775-D6E4-4363-9EB5-5BC7F5781C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0" y="0"/>
                <a:ext cx="12192000" cy="6858000"/>
              </a:xfrm>
              <a:prstGeom prst="rect">
                <a:avLst/>
              </a:prstGeom>
            </p:spPr>
          </p:pic>
          <p:sp>
            <p:nvSpPr>
              <p:cNvPr id="9" name="Rectángulo 8">
                <a:extLst>
                  <a:ext uri="{FF2B5EF4-FFF2-40B4-BE49-F238E27FC236}">
                    <a16:creationId xmlns:a16="http://schemas.microsoft.com/office/drawing/2014/main" id="{1B1EA98C-602B-4E5C-9A8A-EFF21C48F63B}"/>
                  </a:ext>
                </a:extLst>
              </p:cNvPr>
              <p:cNvSpPr/>
              <p:nvPr/>
            </p:nvSpPr>
            <p:spPr>
              <a:xfrm>
                <a:off x="632535" y="3907525"/>
                <a:ext cx="2458173" cy="307777"/>
              </a:xfrm>
              <a:prstGeom prst="rect">
                <a:avLst/>
              </a:prstGeom>
              <a:solidFill>
                <a:srgbClr val="ED8137"/>
              </a:solidFill>
              <a:ln>
                <a:solidFill>
                  <a:srgbClr val="FFFF00"/>
                </a:solidFill>
              </a:ln>
            </p:spPr>
            <p:txBody>
              <a:bodyPr wrap="none">
                <a:spAutoFit/>
              </a:bodyPr>
              <a:lstStyle/>
              <a:p>
                <a:r>
                  <a:rPr lang="es-ES" sz="1400" i="1" dirty="0">
                    <a:solidFill>
                      <a:schemeClr val="bg1"/>
                    </a:solidFill>
                  </a:rPr>
                  <a:t>C20-Chemicals &amp; </a:t>
                </a:r>
                <a:r>
                  <a:rPr lang="es-ES" sz="1400" i="1" dirty="0" err="1">
                    <a:solidFill>
                      <a:schemeClr val="bg1"/>
                    </a:solidFill>
                  </a:rPr>
                  <a:t>Chemc.Prods</a:t>
                </a:r>
                <a:r>
                  <a:rPr lang="es-ES" sz="1400" i="1" dirty="0">
                    <a:solidFill>
                      <a:schemeClr val="bg1"/>
                    </a:solidFill>
                  </a:rPr>
                  <a:t>.</a:t>
                </a:r>
              </a:p>
            </p:txBody>
          </p:sp>
          <p:cxnSp>
            <p:nvCxnSpPr>
              <p:cNvPr id="11" name="Conector recto de flecha 10">
                <a:extLst>
                  <a:ext uri="{FF2B5EF4-FFF2-40B4-BE49-F238E27FC236}">
                    <a16:creationId xmlns:a16="http://schemas.microsoft.com/office/drawing/2014/main" id="{0EADBE29-D60B-433A-AFFE-5FB95187C304}"/>
                  </a:ext>
                </a:extLst>
              </p:cNvPr>
              <p:cNvCxnSpPr/>
              <p:nvPr/>
            </p:nvCxnSpPr>
            <p:spPr>
              <a:xfrm flipV="1">
                <a:off x="723481" y="2230734"/>
                <a:ext cx="251209" cy="1676791"/>
              </a:xfrm>
              <a:prstGeom prst="straightConnector1">
                <a:avLst/>
              </a:prstGeom>
              <a:ln w="19050">
                <a:solidFill>
                  <a:srgbClr val="FFC000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" name="Rectángulo 2">
              <a:extLst>
                <a:ext uri="{FF2B5EF4-FFF2-40B4-BE49-F238E27FC236}">
                  <a16:creationId xmlns:a16="http://schemas.microsoft.com/office/drawing/2014/main" id="{ED185859-BE0F-437D-9C84-058F91EDB362}"/>
                </a:ext>
              </a:extLst>
            </p:cNvPr>
            <p:cNvSpPr/>
            <p:nvPr/>
          </p:nvSpPr>
          <p:spPr>
            <a:xfrm>
              <a:off x="5992164" y="131524"/>
              <a:ext cx="6096000" cy="1200329"/>
            </a:xfrm>
            <a:prstGeom prst="rect">
              <a:avLst/>
            </a:prstGeom>
            <a:solidFill>
              <a:schemeClr val="accent4"/>
            </a:solidFill>
          </p:spPr>
          <p:txBody>
            <a:bodyPr>
              <a:spAutoFit/>
            </a:bodyPr>
            <a:lstStyle/>
            <a:p>
              <a:r>
                <a:rPr lang="es-ES" b="1" dirty="0"/>
                <a:t>Identificar VISUALMENTE en 1 minuto  nodos </a:t>
              </a:r>
              <a:r>
                <a:rPr lang="es-ES" b="1" dirty="0" err="1"/>
                <a:t>relavantes</a:t>
              </a:r>
              <a:r>
                <a:rPr lang="es-ES" b="1" dirty="0"/>
                <a:t> en cuanto a sectores con más GRADO de NODO para la relación :INCLUIDO_EN </a:t>
              </a:r>
            </a:p>
            <a:p>
              <a:r>
                <a:rPr lang="es-ES" b="1" dirty="0"/>
                <a:t>(ejemplo: “</a:t>
              </a:r>
              <a:r>
                <a:rPr lang="es-ES" dirty="0">
                  <a:solidFill>
                    <a:schemeClr val="accent1"/>
                  </a:solidFill>
                </a:rPr>
                <a:t>C20-Chemicals &amp; </a:t>
              </a:r>
              <a:r>
                <a:rPr lang="es-ES" dirty="0" err="1">
                  <a:solidFill>
                    <a:schemeClr val="accent1"/>
                  </a:solidFill>
                </a:rPr>
                <a:t>Chemc.Prods</a:t>
              </a:r>
              <a:r>
                <a:rPr lang="es-ES" dirty="0">
                  <a:solidFill>
                    <a:schemeClr val="accent1"/>
                  </a:solidFill>
                </a:rPr>
                <a:t>.</a:t>
              </a:r>
              <a:r>
                <a:rPr lang="es-ES" b="1" dirty="0"/>
                <a:t>“)</a:t>
              </a:r>
              <a:endParaRPr lang="es-ES" dirty="0">
                <a:solidFill>
                  <a:schemeClr val="accent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8670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9DDF83C1-42EC-48E2-8EAD-90C0C1DA63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105C5B1E-745A-470A-834F-A84D62874871}"/>
              </a:ext>
            </a:extLst>
          </p:cNvPr>
          <p:cNvSpPr/>
          <p:nvPr/>
        </p:nvSpPr>
        <p:spPr>
          <a:xfrm>
            <a:off x="5409360" y="4944685"/>
            <a:ext cx="6096000" cy="1446550"/>
          </a:xfrm>
          <a:prstGeom prst="rect">
            <a:avLst/>
          </a:prstGeom>
          <a:solidFill>
            <a:schemeClr val="accent4"/>
          </a:solidFill>
        </p:spPr>
        <p:txBody>
          <a:bodyPr>
            <a:spAutoFit/>
          </a:bodyPr>
          <a:lstStyle/>
          <a:p>
            <a:r>
              <a:rPr lang="es-ES" b="1" dirty="0"/>
              <a:t>Identificar VISUALMENTE en OTRO  minuto  los nodos </a:t>
            </a:r>
            <a:r>
              <a:rPr lang="es-ES" b="1" dirty="0" err="1"/>
              <a:t>relavantes</a:t>
            </a:r>
            <a:r>
              <a:rPr lang="es-ES" b="1" dirty="0"/>
              <a:t> de Grupos de Aplicación respecto del GRADO de NODO para la relación :INCLUIDO_EN y sector mayoritario por su código de sector </a:t>
            </a:r>
          </a:p>
          <a:p>
            <a:r>
              <a:rPr lang="es-ES" sz="1600" b="1" dirty="0"/>
              <a:t>(comiendo por “</a:t>
            </a:r>
            <a:r>
              <a:rPr lang="es-ES" sz="1600" dirty="0">
                <a:solidFill>
                  <a:schemeClr val="accent1"/>
                </a:solidFill>
              </a:rPr>
              <a:t>C20</a:t>
            </a:r>
            <a:r>
              <a:rPr lang="es-ES" sz="1600" b="1" dirty="0"/>
              <a:t>”  del sector “</a:t>
            </a:r>
            <a:r>
              <a:rPr lang="es-ES" sz="1600" dirty="0">
                <a:solidFill>
                  <a:schemeClr val="accent1"/>
                </a:solidFill>
              </a:rPr>
              <a:t>C20-Chemicals &amp; </a:t>
            </a:r>
            <a:r>
              <a:rPr lang="es-ES" sz="1600" dirty="0" err="1">
                <a:solidFill>
                  <a:schemeClr val="accent1"/>
                </a:solidFill>
              </a:rPr>
              <a:t>Chemc.Prods</a:t>
            </a:r>
            <a:r>
              <a:rPr lang="es-ES" sz="1600" dirty="0">
                <a:solidFill>
                  <a:schemeClr val="accent1"/>
                </a:solidFill>
              </a:rPr>
              <a:t>.</a:t>
            </a:r>
            <a:r>
              <a:rPr lang="es-ES" sz="1600" b="1" dirty="0"/>
              <a:t>“)</a:t>
            </a:r>
            <a:endParaRPr lang="es-ES" sz="1600" dirty="0">
              <a:solidFill>
                <a:schemeClr val="accent1"/>
              </a:solidFill>
            </a:endParaRPr>
          </a:p>
        </p:txBody>
      </p:sp>
      <p:grpSp>
        <p:nvGrpSpPr>
          <p:cNvPr id="19" name="Grupo 18">
            <a:extLst>
              <a:ext uri="{FF2B5EF4-FFF2-40B4-BE49-F238E27FC236}">
                <a16:creationId xmlns:a16="http://schemas.microsoft.com/office/drawing/2014/main" id="{E8699C3B-29B9-4778-B573-B97475C54EA2}"/>
              </a:ext>
            </a:extLst>
          </p:cNvPr>
          <p:cNvGrpSpPr/>
          <p:nvPr/>
        </p:nvGrpSpPr>
        <p:grpSpPr>
          <a:xfrm>
            <a:off x="7094136" y="225604"/>
            <a:ext cx="5097864" cy="3825150"/>
            <a:chOff x="7094136" y="225604"/>
            <a:chExt cx="5097864" cy="3825150"/>
          </a:xfrm>
        </p:grpSpPr>
        <p:sp>
          <p:nvSpPr>
            <p:cNvPr id="6" name="Rectángulo 5">
              <a:extLst>
                <a:ext uri="{FF2B5EF4-FFF2-40B4-BE49-F238E27FC236}">
                  <a16:creationId xmlns:a16="http://schemas.microsoft.com/office/drawing/2014/main" id="{660C2661-F212-4127-8377-C73C5A24C461}"/>
                </a:ext>
              </a:extLst>
            </p:cNvPr>
            <p:cNvSpPr/>
            <p:nvPr/>
          </p:nvSpPr>
          <p:spPr>
            <a:xfrm>
              <a:off x="7094136" y="225604"/>
              <a:ext cx="5097864" cy="738664"/>
            </a:xfrm>
            <a:prstGeom prst="rect">
              <a:avLst/>
            </a:prstGeom>
            <a:solidFill>
              <a:srgbClr val="ED8137"/>
            </a:solidFill>
          </p:spPr>
          <p:txBody>
            <a:bodyPr wrap="square">
              <a:spAutoFit/>
            </a:bodyPr>
            <a:lstStyle/>
            <a:p>
              <a:r>
                <a:rPr lang="en-US" sz="1400" dirty="0">
                  <a:latin typeface="Consolas" panose="020B0609020204030204" pitchFamily="49" charset="0"/>
                </a:rPr>
                <a:t>MATCH p=()-[</a:t>
              </a:r>
              <a:r>
                <a:rPr lang="en-US" sz="1400" dirty="0" err="1">
                  <a:latin typeface="Consolas" panose="020B0609020204030204" pitchFamily="49" charset="0"/>
                </a:rPr>
                <a:t>r:INCLUIDO_EN</a:t>
              </a:r>
              <a:r>
                <a:rPr lang="en-US" sz="1400" dirty="0">
                  <a:latin typeface="Consolas" panose="020B0609020204030204" pitchFamily="49" charset="0"/>
                </a:rPr>
                <a:t>]-&gt;(</a:t>
              </a:r>
              <a:r>
                <a:rPr lang="en-US" sz="1400" dirty="0" err="1">
                  <a:latin typeface="Consolas" panose="020B0609020204030204" pitchFamily="49" charset="0"/>
                </a:rPr>
                <a:t>s:SectorAplicacion</a:t>
              </a:r>
              <a:r>
                <a:rPr lang="en-US" sz="1400" dirty="0">
                  <a:latin typeface="Consolas" panose="020B0609020204030204" pitchFamily="49" charset="0"/>
                </a:rPr>
                <a:t>) </a:t>
              </a:r>
            </a:p>
            <a:p>
              <a:r>
                <a:rPr lang="en-US" sz="1400" dirty="0">
                  <a:latin typeface="Consolas" panose="020B0609020204030204" pitchFamily="49" charset="0"/>
                </a:rPr>
                <a:t>WHERE s.name </a:t>
              </a:r>
              <a:r>
                <a:rPr lang="en-US" sz="1400" b="1" dirty="0">
                  <a:latin typeface="Consolas" panose="020B0609020204030204" pitchFamily="49" charset="0"/>
                </a:rPr>
                <a:t>STARTS WITH </a:t>
              </a:r>
              <a:r>
                <a:rPr lang="en-US" sz="1400" dirty="0">
                  <a:latin typeface="Consolas" panose="020B0609020204030204" pitchFamily="49" charset="0"/>
                </a:rPr>
                <a:t>"C20" </a:t>
              </a:r>
            </a:p>
            <a:p>
              <a:r>
                <a:rPr lang="en-US" sz="1400" dirty="0">
                  <a:latin typeface="Consolas" panose="020B0609020204030204" pitchFamily="49" charset="0"/>
                </a:rPr>
                <a:t>RETURN p</a:t>
              </a:r>
              <a:endParaRPr lang="es-ES" sz="1400" dirty="0">
                <a:latin typeface="Consolas" panose="020B0609020204030204" pitchFamily="49" charset="0"/>
              </a:endParaRPr>
            </a:p>
          </p:txBody>
        </p:sp>
        <p:pic>
          <p:nvPicPr>
            <p:cNvPr id="9" name="Imagen 8">
              <a:extLst>
                <a:ext uri="{FF2B5EF4-FFF2-40B4-BE49-F238E27FC236}">
                  <a16:creationId xmlns:a16="http://schemas.microsoft.com/office/drawing/2014/main" id="{6A29C7DB-0636-4C28-904E-6139C9DD29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059926" y="2656173"/>
              <a:ext cx="2918713" cy="1394581"/>
            </a:xfrm>
            <a:prstGeom prst="rect">
              <a:avLst/>
            </a:prstGeom>
            <a:ln>
              <a:solidFill>
                <a:schemeClr val="accent2">
                  <a:lumMod val="75000"/>
                </a:schemeClr>
              </a:solidFill>
            </a:ln>
          </p:spPr>
        </p:pic>
        <p:cxnSp>
          <p:nvCxnSpPr>
            <p:cNvPr id="11" name="Conector recto 10">
              <a:extLst>
                <a:ext uri="{FF2B5EF4-FFF2-40B4-BE49-F238E27FC236}">
                  <a16:creationId xmlns:a16="http://schemas.microsoft.com/office/drawing/2014/main" id="{80DC1E95-6692-4A99-98AD-E37EDDADC6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059926" y="1107440"/>
              <a:ext cx="1313434" cy="1548733"/>
            </a:xfrm>
            <a:prstGeom prst="line">
              <a:avLst/>
            </a:prstGeom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ector recto 12">
              <a:extLst>
                <a:ext uri="{FF2B5EF4-FFF2-40B4-BE49-F238E27FC236}">
                  <a16:creationId xmlns:a16="http://schemas.microsoft.com/office/drawing/2014/main" id="{85440900-9713-45D3-84AC-32812C905EF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978639" y="964268"/>
              <a:ext cx="71121" cy="1691905"/>
            </a:xfrm>
            <a:prstGeom prst="line">
              <a:avLst/>
            </a:prstGeom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658082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858DEBF-BC16-4812-A1A3-2EDCEEA58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RELACIONES- 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3BF7428-22CD-4A34-9E8F-158B4ECC17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RELACION ENTRE MATERIALES Y GRUPO DE APLICACIÓN </a:t>
            </a:r>
          </a:p>
        </p:txBody>
      </p:sp>
    </p:spTree>
    <p:extLst>
      <p:ext uri="{BB962C8B-B14F-4D97-AF65-F5344CB8AC3E}">
        <p14:creationId xmlns:p14="http://schemas.microsoft.com/office/powerpoint/2010/main" val="39006299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2B9741D3-0574-4E9C-9E67-B457D7D4E9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7782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n 16">
            <a:extLst>
              <a:ext uri="{FF2B5EF4-FFF2-40B4-BE49-F238E27FC236}">
                <a16:creationId xmlns:a16="http://schemas.microsoft.com/office/drawing/2014/main" id="{27AE9586-1FF1-41AD-9A3B-27296D6A6F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1AB35A49-AFAA-4BA8-94D0-6901BC208613}"/>
              </a:ext>
            </a:extLst>
          </p:cNvPr>
          <p:cNvSpPr/>
          <p:nvPr/>
        </p:nvSpPr>
        <p:spPr>
          <a:xfrm>
            <a:off x="4655732" y="121475"/>
            <a:ext cx="6096000" cy="646331"/>
          </a:xfrm>
          <a:prstGeom prst="rect">
            <a:avLst/>
          </a:prstGeom>
          <a:solidFill>
            <a:schemeClr val="accent4"/>
          </a:solidFill>
        </p:spPr>
        <p:txBody>
          <a:bodyPr>
            <a:spAutoFit/>
          </a:bodyPr>
          <a:lstStyle/>
          <a:p>
            <a:r>
              <a:rPr lang="es-ES" dirty="0"/>
              <a:t>Muestra de 2 relaciones creadas USADO_EN con sus dos propiedades cada una</a:t>
            </a:r>
          </a:p>
        </p:txBody>
      </p:sp>
      <p:grpSp>
        <p:nvGrpSpPr>
          <p:cNvPr id="19" name="Grupo 18">
            <a:extLst>
              <a:ext uri="{FF2B5EF4-FFF2-40B4-BE49-F238E27FC236}">
                <a16:creationId xmlns:a16="http://schemas.microsoft.com/office/drawing/2014/main" id="{E1E02678-0554-4BA8-B32C-21EE7F95B26F}"/>
              </a:ext>
            </a:extLst>
          </p:cNvPr>
          <p:cNvGrpSpPr/>
          <p:nvPr/>
        </p:nvGrpSpPr>
        <p:grpSpPr>
          <a:xfrm>
            <a:off x="1135669" y="4319915"/>
            <a:ext cx="2987299" cy="1736367"/>
            <a:chOff x="1135669" y="4319915"/>
            <a:chExt cx="2987299" cy="1736367"/>
          </a:xfrm>
        </p:grpSpPr>
        <p:cxnSp>
          <p:nvCxnSpPr>
            <p:cNvPr id="13" name="Conector recto de flecha 12">
              <a:extLst>
                <a:ext uri="{FF2B5EF4-FFF2-40B4-BE49-F238E27FC236}">
                  <a16:creationId xmlns:a16="http://schemas.microsoft.com/office/drawing/2014/main" id="{8B4F930E-F904-4832-B3A9-879D09A712B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84360" y="4319915"/>
              <a:ext cx="602901" cy="474753"/>
            </a:xfrm>
            <a:prstGeom prst="straightConnector1">
              <a:avLst/>
            </a:prstGeom>
            <a:ln>
              <a:solidFill>
                <a:srgbClr val="AC146E"/>
              </a:solidFill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Imagen 17">
              <a:extLst>
                <a:ext uri="{FF2B5EF4-FFF2-40B4-BE49-F238E27FC236}">
                  <a16:creationId xmlns:a16="http://schemas.microsoft.com/office/drawing/2014/main" id="{5926940A-4FF7-49F8-B23C-F39F22C1F62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35669" y="4760770"/>
              <a:ext cx="2987299" cy="1295512"/>
            </a:xfrm>
            <a:prstGeom prst="rect">
              <a:avLst/>
            </a:prstGeom>
            <a:ln>
              <a:solidFill>
                <a:srgbClr val="AC146E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985949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36786588-7BFC-4F58-BE9E-2742986DE0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4390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4263194E-24DF-4057-8BF2-A3A6B4177D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43AAA35B-42E2-4F77-9414-8414B8418C4F}"/>
              </a:ext>
            </a:extLst>
          </p:cNvPr>
          <p:cNvSpPr/>
          <p:nvPr/>
        </p:nvSpPr>
        <p:spPr>
          <a:xfrm>
            <a:off x="5255289" y="101378"/>
            <a:ext cx="7546312" cy="1138773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s-ES" sz="1400" dirty="0"/>
              <a:t>Muestra los nodos de “materiales refinados” </a:t>
            </a:r>
            <a:r>
              <a:rPr lang="es-ES" sz="1400" b="1" dirty="0"/>
              <a:t>USADO_EN </a:t>
            </a:r>
            <a:r>
              <a:rPr lang="es-ES" sz="1400" dirty="0"/>
              <a:t>grupo de aplicación “Baterías” </a:t>
            </a:r>
          </a:p>
          <a:p>
            <a:r>
              <a:rPr lang="es-ES" sz="1400" dirty="0"/>
              <a:t>*criterio: </a:t>
            </a:r>
            <a:r>
              <a:rPr lang="es-ES" sz="1400" i="1" dirty="0" err="1"/>
              <a:t>name</a:t>
            </a:r>
            <a:r>
              <a:rPr lang="es-ES" sz="1400" i="1" dirty="0"/>
              <a:t> </a:t>
            </a:r>
            <a:r>
              <a:rPr lang="es-ES" sz="1400" dirty="0"/>
              <a:t>del nodo de </a:t>
            </a:r>
            <a:r>
              <a:rPr lang="es-ES" sz="1400" i="1" dirty="0"/>
              <a:t>Grupo Aplicación </a:t>
            </a:r>
            <a:r>
              <a:rPr lang="es-ES" sz="1400" b="1" dirty="0"/>
              <a:t>COMIENZA CON </a:t>
            </a:r>
            <a:r>
              <a:rPr lang="es-ES" sz="1400" i="1" dirty="0"/>
              <a:t>“</a:t>
            </a:r>
            <a:r>
              <a:rPr lang="es-ES" sz="1400" i="1" dirty="0" err="1"/>
              <a:t>Batteri</a:t>
            </a:r>
            <a:r>
              <a:rPr lang="es-ES" sz="1400" i="1" dirty="0"/>
              <a:t>”</a:t>
            </a:r>
          </a:p>
          <a:p>
            <a:pPr marL="285750" indent="-285750">
              <a:buFontTx/>
              <a:buChar char="-"/>
            </a:pPr>
            <a:r>
              <a:rPr lang="es-ES" sz="1400" dirty="0"/>
              <a:t>Por tanto muestra 2 grupos: materiales usados en baterías de plomo (lead) y  materiales usados en el resto de baterías (actuales, basadas en litio) atendiendo a los datasets de la fuente de datos.</a:t>
            </a:r>
          </a:p>
          <a:p>
            <a:pPr marL="285750" indent="-285750">
              <a:buFontTx/>
              <a:buChar char="-"/>
            </a:pPr>
            <a:r>
              <a:rPr lang="es-ES" sz="1100" dirty="0">
                <a:latin typeface="Arial Narrow" panose="020B0606020202030204" pitchFamily="34" charset="0"/>
              </a:rPr>
              <a:t>FUENTE DE DATOS correspondiente  al último estudio europeo de materias primas críticas (CRM </a:t>
            </a:r>
            <a:r>
              <a:rPr lang="es-ES" sz="1100" dirty="0" err="1">
                <a:latin typeface="Arial Narrow" panose="020B0606020202030204" pitchFamily="34" charset="0"/>
              </a:rPr>
              <a:t>Critical</a:t>
            </a:r>
            <a:r>
              <a:rPr lang="es-ES" sz="1100" dirty="0">
                <a:latin typeface="Arial Narrow" panose="020B0606020202030204" pitchFamily="34" charset="0"/>
              </a:rPr>
              <a:t> Raw </a:t>
            </a:r>
            <a:r>
              <a:rPr lang="es-ES" sz="1100" dirty="0" err="1">
                <a:latin typeface="Arial Narrow" panose="020B0606020202030204" pitchFamily="34" charset="0"/>
              </a:rPr>
              <a:t>Materials</a:t>
            </a:r>
            <a:r>
              <a:rPr lang="es-ES" sz="1100" dirty="0">
                <a:latin typeface="Arial Narrow" panose="020B0606020202030204" pitchFamily="34" charset="0"/>
              </a:rPr>
              <a:t> 2020) 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6DA626EC-07F0-451E-A717-2A9212BF7670}"/>
              </a:ext>
            </a:extLst>
          </p:cNvPr>
          <p:cNvSpPr/>
          <p:nvPr/>
        </p:nvSpPr>
        <p:spPr>
          <a:xfrm>
            <a:off x="1" y="5692465"/>
            <a:ext cx="4692580" cy="60016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es-ES" sz="11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MATCH p=(:</a:t>
            </a:r>
            <a:r>
              <a:rPr lang="es-ES" sz="1100" dirty="0" err="1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MaterialREF</a:t>
            </a:r>
            <a:r>
              <a:rPr lang="es-ES" sz="11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)-[</a:t>
            </a:r>
            <a:r>
              <a:rPr lang="es-ES" sz="1100" dirty="0" err="1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r:USADO_EN</a:t>
            </a:r>
            <a:r>
              <a:rPr lang="es-ES" sz="11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]-&gt;(g :</a:t>
            </a:r>
            <a:r>
              <a:rPr lang="es-ES" sz="1100" dirty="0" err="1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GrupoAplicacion</a:t>
            </a:r>
            <a:r>
              <a:rPr lang="es-ES" sz="11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s-ES" sz="11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WHERE g.name STARTS WITH "</a:t>
            </a:r>
            <a:r>
              <a:rPr lang="es-ES" sz="1100" dirty="0" err="1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Batteri</a:t>
            </a:r>
            <a:r>
              <a:rPr lang="es-ES" sz="11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"</a:t>
            </a:r>
          </a:p>
          <a:p>
            <a:r>
              <a:rPr lang="es-ES" sz="11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RETURN p</a:t>
            </a:r>
          </a:p>
        </p:txBody>
      </p:sp>
    </p:spTree>
    <p:extLst>
      <p:ext uri="{BB962C8B-B14F-4D97-AF65-F5344CB8AC3E}">
        <p14:creationId xmlns:p14="http://schemas.microsoft.com/office/powerpoint/2010/main" val="9517104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D42DBA14-7A2A-44FD-A54F-9285B0D1CF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76AFCE32-95D7-4132-A129-35A3A6574257}"/>
              </a:ext>
            </a:extLst>
          </p:cNvPr>
          <p:cNvSpPr/>
          <p:nvPr/>
        </p:nvSpPr>
        <p:spPr>
          <a:xfrm>
            <a:off x="6223274" y="0"/>
            <a:ext cx="6096000" cy="954107"/>
          </a:xfrm>
          <a:prstGeom prst="rect">
            <a:avLst/>
          </a:prstGeom>
          <a:solidFill>
            <a:schemeClr val="accent4"/>
          </a:solidFill>
        </p:spPr>
        <p:txBody>
          <a:bodyPr>
            <a:spAutoFit/>
          </a:bodyPr>
          <a:lstStyle/>
          <a:p>
            <a:r>
              <a:rPr lang="es-ES" sz="1400" dirty="0"/>
              <a:t>Visualización Neo4j del grafo completo global , pendiente de añadir las relaciones entre países productores, y materiales producidos, así como entre materiales brutos y materiales refinados o procesados (Las dos etapas globales  para procesar: 1- de extracción o minería y  2- de refinado o procesado)</a:t>
            </a:r>
          </a:p>
        </p:txBody>
      </p:sp>
    </p:spTree>
    <p:extLst>
      <p:ext uri="{BB962C8B-B14F-4D97-AF65-F5344CB8AC3E}">
        <p14:creationId xmlns:p14="http://schemas.microsoft.com/office/powerpoint/2010/main" val="40073300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858DEBF-BC16-4812-A1A3-2EDCEEA58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RELACIONES- 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3BF7428-22CD-4A34-9E8F-158B4ECC17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RELACION ENTRE MATERIALES PAISES Y MATERIALES REFINADOS Y BRUTOS ATENDIENDO A LAS ETAPAS DE PRODUCCIÓN/SUMINISTRO – </a:t>
            </a:r>
          </a:p>
          <a:p>
            <a:r>
              <a:rPr lang="es-ES" dirty="0"/>
              <a:t>1- Extracción / 2-Procesado</a:t>
            </a:r>
          </a:p>
        </p:txBody>
      </p:sp>
    </p:spTree>
    <p:extLst>
      <p:ext uri="{BB962C8B-B14F-4D97-AF65-F5344CB8AC3E}">
        <p14:creationId xmlns:p14="http://schemas.microsoft.com/office/powerpoint/2010/main" val="990473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CEFDB578-D888-426D-9044-340675E9AA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6E81022A-2FB9-4591-8CA8-73A72BAF0B87}"/>
              </a:ext>
            </a:extLst>
          </p:cNvPr>
          <p:cNvSpPr/>
          <p:nvPr/>
        </p:nvSpPr>
        <p:spPr>
          <a:xfrm>
            <a:off x="6223274" y="0"/>
            <a:ext cx="6096000" cy="1169551"/>
          </a:xfrm>
          <a:prstGeom prst="rect">
            <a:avLst/>
          </a:prstGeom>
          <a:solidFill>
            <a:schemeClr val="accent4"/>
          </a:solidFill>
        </p:spPr>
        <p:txBody>
          <a:bodyPr>
            <a:spAutoFit/>
          </a:bodyPr>
          <a:lstStyle/>
          <a:p>
            <a:r>
              <a:rPr lang="es-ES" sz="1400" dirty="0"/>
              <a:t>Visualización Neo4j del grafo de PRIMERAS relaciones entre países productores, y materiales producidos en etapa 2, los refinados 2- de refinado o procesado)</a:t>
            </a:r>
          </a:p>
          <a:p>
            <a:r>
              <a:rPr lang="es-ES" sz="1400" dirty="0"/>
              <a:t>En este caso se eligieron crear las relaciones para el “Aluminio” como producto refinado. Se destaca China de mayor producción (</a:t>
            </a:r>
            <a:r>
              <a:rPr lang="es-ES" sz="1400" dirty="0" err="1"/>
              <a:t>SHR_PaisMat</a:t>
            </a:r>
            <a:r>
              <a:rPr lang="es-ES" sz="1400" dirty="0"/>
              <a:t> = 0,52 , es decir, que china produce el 52% del Aluminio a nivel Global)</a:t>
            </a:r>
          </a:p>
        </p:txBody>
      </p:sp>
    </p:spTree>
    <p:extLst>
      <p:ext uri="{BB962C8B-B14F-4D97-AF65-F5344CB8AC3E}">
        <p14:creationId xmlns:p14="http://schemas.microsoft.com/office/powerpoint/2010/main" val="11477708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5D5D10B5-364A-41C4-8A58-7EC4A1A4E6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09F18BD2-D9A5-4C7B-A5C4-A80818C7B70D}"/>
              </a:ext>
            </a:extLst>
          </p:cNvPr>
          <p:cNvSpPr/>
          <p:nvPr/>
        </p:nvSpPr>
        <p:spPr>
          <a:xfrm>
            <a:off x="6223274" y="0"/>
            <a:ext cx="6096000" cy="523220"/>
          </a:xfrm>
          <a:prstGeom prst="rect">
            <a:avLst/>
          </a:prstGeom>
          <a:solidFill>
            <a:schemeClr val="accent4"/>
          </a:solidFill>
        </p:spPr>
        <p:txBody>
          <a:bodyPr>
            <a:spAutoFit/>
          </a:bodyPr>
          <a:lstStyle/>
          <a:p>
            <a:r>
              <a:rPr lang="es-ES" sz="1400" dirty="0"/>
              <a:t>Con este paso quedan creadas todas las relaciones REFINA, ente </a:t>
            </a:r>
            <a:r>
              <a:rPr lang="es-ES" sz="1400" dirty="0" err="1"/>
              <a:t>Pais</a:t>
            </a:r>
            <a:r>
              <a:rPr lang="es-ES" sz="1400" dirty="0"/>
              <a:t> y </a:t>
            </a:r>
            <a:r>
              <a:rPr lang="es-ES" sz="1400" dirty="0" err="1"/>
              <a:t>MaterialREF</a:t>
            </a:r>
            <a:r>
              <a:rPr lang="es-ES" sz="1400" dirty="0"/>
              <a:t> correspondientes a la etapa 2-Refinado/Procesado</a:t>
            </a:r>
          </a:p>
        </p:txBody>
      </p:sp>
    </p:spTree>
    <p:extLst>
      <p:ext uri="{BB962C8B-B14F-4D97-AF65-F5344CB8AC3E}">
        <p14:creationId xmlns:p14="http://schemas.microsoft.com/office/powerpoint/2010/main" val="21660158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52536C03-8057-4E4D-83D1-E0D9F60462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512A79E7-10CE-4AA5-A347-E2EF3282B54C}"/>
              </a:ext>
            </a:extLst>
          </p:cNvPr>
          <p:cNvSpPr/>
          <p:nvPr/>
        </p:nvSpPr>
        <p:spPr>
          <a:xfrm>
            <a:off x="6223274" y="0"/>
            <a:ext cx="6096000" cy="523220"/>
          </a:xfrm>
          <a:prstGeom prst="rect">
            <a:avLst/>
          </a:prstGeom>
          <a:solidFill>
            <a:schemeClr val="accent4"/>
          </a:solidFill>
        </p:spPr>
        <p:txBody>
          <a:bodyPr>
            <a:spAutoFit/>
          </a:bodyPr>
          <a:lstStyle/>
          <a:p>
            <a:r>
              <a:rPr lang="es-ES" sz="1400" dirty="0"/>
              <a:t>Elementos creados con y relaciones REFINA, ente </a:t>
            </a:r>
            <a:r>
              <a:rPr lang="es-ES" sz="1400" dirty="0" err="1"/>
              <a:t>Pais</a:t>
            </a:r>
            <a:r>
              <a:rPr lang="es-ES" sz="1400" dirty="0"/>
              <a:t> y </a:t>
            </a:r>
            <a:r>
              <a:rPr lang="es-ES" sz="1400" dirty="0" err="1"/>
              <a:t>MaterialREF</a:t>
            </a:r>
            <a:r>
              <a:rPr lang="es-ES" sz="1400" dirty="0"/>
              <a:t> correspondientes a la etapa 2-Refinado/Procesado.</a:t>
            </a:r>
          </a:p>
        </p:txBody>
      </p:sp>
    </p:spTree>
    <p:extLst>
      <p:ext uri="{BB962C8B-B14F-4D97-AF65-F5344CB8AC3E}">
        <p14:creationId xmlns:p14="http://schemas.microsoft.com/office/powerpoint/2010/main" val="2181785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70DBFA16-3B7D-4CD7-9BB3-1BAA81861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5BC3AD60-D4AD-46AF-8864-28B3F9C4DA20}"/>
              </a:ext>
            </a:extLst>
          </p:cNvPr>
          <p:cNvSpPr/>
          <p:nvPr/>
        </p:nvSpPr>
        <p:spPr>
          <a:xfrm>
            <a:off x="6223274" y="0"/>
            <a:ext cx="6096000" cy="523220"/>
          </a:xfrm>
          <a:prstGeom prst="rect">
            <a:avLst/>
          </a:prstGeom>
          <a:solidFill>
            <a:schemeClr val="accent4"/>
          </a:solidFill>
        </p:spPr>
        <p:txBody>
          <a:bodyPr>
            <a:spAutoFit/>
          </a:bodyPr>
          <a:lstStyle/>
          <a:p>
            <a:r>
              <a:rPr lang="es-ES" sz="1400" dirty="0"/>
              <a:t>Visualización del grafo para las relaciones REFINA entre PAUSES y MATERIALES REFINADOS)</a:t>
            </a:r>
          </a:p>
        </p:txBody>
      </p:sp>
    </p:spTree>
    <p:extLst>
      <p:ext uri="{BB962C8B-B14F-4D97-AF65-F5344CB8AC3E}">
        <p14:creationId xmlns:p14="http://schemas.microsoft.com/office/powerpoint/2010/main" val="36160242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o 5">
            <a:extLst>
              <a:ext uri="{FF2B5EF4-FFF2-40B4-BE49-F238E27FC236}">
                <a16:creationId xmlns:a16="http://schemas.microsoft.com/office/drawing/2014/main" id="{9BFC13B9-E00D-4511-8ECA-1C69C114D27B}"/>
              </a:ext>
            </a:extLst>
          </p:cNvPr>
          <p:cNvGrpSpPr/>
          <p:nvPr/>
        </p:nvGrpSpPr>
        <p:grpSpPr>
          <a:xfrm>
            <a:off x="6698" y="0"/>
            <a:ext cx="10982849" cy="6767568"/>
            <a:chOff x="6698" y="0"/>
            <a:chExt cx="10982849" cy="6767568"/>
          </a:xfrm>
        </p:grpSpPr>
        <p:pic>
          <p:nvPicPr>
            <p:cNvPr id="4" name="Imagen 3">
              <a:extLst>
                <a:ext uri="{FF2B5EF4-FFF2-40B4-BE49-F238E27FC236}">
                  <a16:creationId xmlns:a16="http://schemas.microsoft.com/office/drawing/2014/main" id="{FB15C772-377C-4B08-BE72-396A442E984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5055" t="9964" r="2500" b="7691"/>
            <a:stretch/>
          </p:blipFill>
          <p:spPr>
            <a:xfrm>
              <a:off x="6698" y="0"/>
              <a:ext cx="8832502" cy="5647174"/>
            </a:xfrm>
            <a:prstGeom prst="rect">
              <a:avLst/>
            </a:prstGeom>
          </p:spPr>
        </p:pic>
        <p:grpSp>
          <p:nvGrpSpPr>
            <p:cNvPr id="5" name="Grupo 4">
              <a:extLst>
                <a:ext uri="{FF2B5EF4-FFF2-40B4-BE49-F238E27FC236}">
                  <a16:creationId xmlns:a16="http://schemas.microsoft.com/office/drawing/2014/main" id="{F37F401E-F486-4E19-AAF1-3B60C3BC2A26}"/>
                </a:ext>
              </a:extLst>
            </p:cNvPr>
            <p:cNvGrpSpPr/>
            <p:nvPr/>
          </p:nvGrpSpPr>
          <p:grpSpPr>
            <a:xfrm>
              <a:off x="4893547" y="3338568"/>
              <a:ext cx="6096000" cy="3429000"/>
              <a:chOff x="4893547" y="3429000"/>
              <a:chExt cx="6096000" cy="3429000"/>
            </a:xfrm>
          </p:grpSpPr>
          <p:pic>
            <p:nvPicPr>
              <p:cNvPr id="3" name="Imagen 2">
                <a:extLst>
                  <a:ext uri="{FF2B5EF4-FFF2-40B4-BE49-F238E27FC236}">
                    <a16:creationId xmlns:a16="http://schemas.microsoft.com/office/drawing/2014/main" id="{A94B14F6-8D85-431C-987B-7D9B221B62C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10906" r="22866" b="2450"/>
              <a:stretch/>
            </p:blipFill>
            <p:spPr>
              <a:xfrm>
                <a:off x="5091165" y="3429000"/>
                <a:ext cx="5399314" cy="3411538"/>
              </a:xfrm>
              <a:prstGeom prst="rect">
                <a:avLst/>
              </a:prstGeom>
            </p:spPr>
          </p:pic>
          <p:sp>
            <p:nvSpPr>
              <p:cNvPr id="2" name="Rectángulo 1">
                <a:extLst>
                  <a:ext uri="{FF2B5EF4-FFF2-40B4-BE49-F238E27FC236}">
                    <a16:creationId xmlns:a16="http://schemas.microsoft.com/office/drawing/2014/main" id="{6D0C4E0A-327E-480B-8CCD-388C1B47EDBE}"/>
                  </a:ext>
                </a:extLst>
              </p:cNvPr>
              <p:cNvSpPr/>
              <p:nvPr/>
            </p:nvSpPr>
            <p:spPr>
              <a:xfrm>
                <a:off x="4893547" y="6027003"/>
                <a:ext cx="6096000" cy="830997"/>
              </a:xfrm>
              <a:prstGeom prst="rect">
                <a:avLst/>
              </a:prstGeom>
              <a:solidFill>
                <a:schemeClr val="accent4"/>
              </a:solidFill>
            </p:spPr>
            <p:txBody>
              <a:bodyPr>
                <a:spAutoFit/>
              </a:bodyPr>
              <a:lstStyle/>
              <a:p>
                <a:r>
                  <a:rPr lang="es-ES" sz="1200" dirty="0"/>
                  <a:t>MATCH (p :</a:t>
                </a:r>
                <a:r>
                  <a:rPr lang="es-ES" sz="1200" dirty="0" err="1"/>
                  <a:t>Pais</a:t>
                </a:r>
                <a:r>
                  <a:rPr lang="es-ES" sz="1200" dirty="0"/>
                  <a:t>)-[</a:t>
                </a:r>
                <a:r>
                  <a:rPr lang="es-ES" sz="1200" dirty="0" err="1"/>
                  <a:t>r:REFINA</a:t>
                </a:r>
                <a:r>
                  <a:rPr lang="es-ES" sz="1200" dirty="0"/>
                  <a:t>]-&gt;(</a:t>
                </a:r>
                <a:r>
                  <a:rPr lang="es-ES" sz="1200" dirty="0" err="1"/>
                  <a:t>b:MaterialREF</a:t>
                </a:r>
                <a:r>
                  <a:rPr lang="es-ES" sz="1200" dirty="0"/>
                  <a:t>) </a:t>
                </a:r>
              </a:p>
              <a:p>
                <a:r>
                  <a:rPr lang="es-ES" sz="1200" dirty="0"/>
                  <a:t>WHERE b.name STARTS WITH "</a:t>
                </a:r>
                <a:r>
                  <a:rPr lang="es-ES" sz="1200" dirty="0" err="1"/>
                  <a:t>Lith</a:t>
                </a:r>
                <a:r>
                  <a:rPr lang="es-ES" sz="1200" dirty="0"/>
                  <a:t>"</a:t>
                </a:r>
              </a:p>
              <a:p>
                <a:r>
                  <a:rPr lang="es-ES" sz="1200" dirty="0"/>
                  <a:t>RETURN p.name as PAIS , </a:t>
                </a:r>
                <a:r>
                  <a:rPr lang="es-ES" sz="1200" dirty="0" err="1"/>
                  <a:t>r.SHR_PaisMat</a:t>
                </a:r>
                <a:r>
                  <a:rPr lang="es-ES" sz="1200" dirty="0"/>
                  <a:t>*100 AS CUOTA </a:t>
                </a:r>
              </a:p>
              <a:p>
                <a:r>
                  <a:rPr lang="es-ES" sz="1200" dirty="0"/>
                  <a:t>ORDER BY CUOTA DESC</a:t>
                </a:r>
              </a:p>
            </p:txBody>
          </p:sp>
        </p:grpSp>
      </p:grpSp>
      <p:sp>
        <p:nvSpPr>
          <p:cNvPr id="7" name="Rectángulo 6">
            <a:extLst>
              <a:ext uri="{FF2B5EF4-FFF2-40B4-BE49-F238E27FC236}">
                <a16:creationId xmlns:a16="http://schemas.microsoft.com/office/drawing/2014/main" id="{6625A975-F78C-4EA7-97AD-9348A3925F98}"/>
              </a:ext>
            </a:extLst>
          </p:cNvPr>
          <p:cNvSpPr/>
          <p:nvPr/>
        </p:nvSpPr>
        <p:spPr>
          <a:xfrm>
            <a:off x="6223274" y="0"/>
            <a:ext cx="6096000" cy="523220"/>
          </a:xfrm>
          <a:prstGeom prst="rect">
            <a:avLst/>
          </a:prstGeom>
          <a:solidFill>
            <a:schemeClr val="accent4"/>
          </a:solidFill>
        </p:spPr>
        <p:txBody>
          <a:bodyPr>
            <a:spAutoFit/>
          </a:bodyPr>
          <a:lstStyle/>
          <a:p>
            <a:r>
              <a:rPr lang="es-ES" sz="1400" dirty="0"/>
              <a:t>Visualización del grafo para la producción de LITIO refinado  (relación REFINA) atendiendo a los países y cuotas de los datos GLOBALES del estudio</a:t>
            </a:r>
          </a:p>
        </p:txBody>
      </p:sp>
    </p:spTree>
    <p:extLst>
      <p:ext uri="{BB962C8B-B14F-4D97-AF65-F5344CB8AC3E}">
        <p14:creationId xmlns:p14="http://schemas.microsoft.com/office/powerpoint/2010/main" val="20140230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F48B8ABA-9D1F-4D36-A010-CAD00E7DDD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2841" y="60668"/>
            <a:ext cx="7346317" cy="6736664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D85FBC68-408C-4D5E-93B9-6CF45415D0EA}"/>
              </a:ext>
            </a:extLst>
          </p:cNvPr>
          <p:cNvSpPr/>
          <p:nvPr/>
        </p:nvSpPr>
        <p:spPr>
          <a:xfrm>
            <a:off x="6223274" y="0"/>
            <a:ext cx="6096000" cy="307777"/>
          </a:xfrm>
          <a:prstGeom prst="rect">
            <a:avLst/>
          </a:prstGeom>
          <a:solidFill>
            <a:schemeClr val="accent4"/>
          </a:solidFill>
        </p:spPr>
        <p:txBody>
          <a:bodyPr>
            <a:spAutoFit/>
          </a:bodyPr>
          <a:lstStyle/>
          <a:p>
            <a:r>
              <a:rPr lang="es-ES" sz="1400" dirty="0"/>
              <a:t>Evidencia de datos INICIALES  procesados, ETAPA 1 – Materiales brutos</a:t>
            </a:r>
          </a:p>
        </p:txBody>
      </p:sp>
    </p:spTree>
    <p:extLst>
      <p:ext uri="{BB962C8B-B14F-4D97-AF65-F5344CB8AC3E}">
        <p14:creationId xmlns:p14="http://schemas.microsoft.com/office/powerpoint/2010/main" val="8326194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36184146-E188-4382-8596-A87FE3697F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232CC6E9-D41C-4786-AE00-07837572D335}"/>
              </a:ext>
            </a:extLst>
          </p:cNvPr>
          <p:cNvSpPr/>
          <p:nvPr/>
        </p:nvSpPr>
        <p:spPr>
          <a:xfrm>
            <a:off x="6223274" y="0"/>
            <a:ext cx="6096000" cy="307777"/>
          </a:xfrm>
          <a:prstGeom prst="rect">
            <a:avLst/>
          </a:prstGeom>
          <a:solidFill>
            <a:schemeClr val="accent4"/>
          </a:solidFill>
        </p:spPr>
        <p:txBody>
          <a:bodyPr>
            <a:spAutoFit/>
          </a:bodyPr>
          <a:lstStyle/>
          <a:p>
            <a:r>
              <a:rPr lang="es-ES" sz="1400" dirty="0"/>
              <a:t>Evidencia de datos INICIALES  procesados, ETAPA 1 – Materiales brutos</a:t>
            </a:r>
          </a:p>
        </p:txBody>
      </p:sp>
    </p:spTree>
    <p:extLst>
      <p:ext uri="{BB962C8B-B14F-4D97-AF65-F5344CB8AC3E}">
        <p14:creationId xmlns:p14="http://schemas.microsoft.com/office/powerpoint/2010/main" val="28596080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645347FE-E473-47E3-81E3-6CE81CAB35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FC2BB990-46CD-4600-B400-1111608B85CC}"/>
              </a:ext>
            </a:extLst>
          </p:cNvPr>
          <p:cNvSpPr/>
          <p:nvPr/>
        </p:nvSpPr>
        <p:spPr>
          <a:xfrm>
            <a:off x="5580184" y="1956307"/>
            <a:ext cx="6096000" cy="430887"/>
          </a:xfrm>
          <a:prstGeom prst="rect">
            <a:avLst/>
          </a:prstGeom>
          <a:solidFill>
            <a:schemeClr val="accent4"/>
          </a:solidFill>
        </p:spPr>
        <p:txBody>
          <a:bodyPr>
            <a:spAutoFit/>
          </a:bodyPr>
          <a:lstStyle/>
          <a:p>
            <a:r>
              <a:rPr lang="en-US" sz="1100" dirty="0" err="1">
                <a:latin typeface="Consolas" panose="020B0609020204030204" pitchFamily="49" charset="0"/>
              </a:rPr>
              <a:t>Ejemplo</a:t>
            </a:r>
            <a:r>
              <a:rPr lang="en-US" sz="1100" dirty="0">
                <a:latin typeface="Consolas" panose="020B0609020204030204" pitchFamily="49" charset="0"/>
              </a:rPr>
              <a:t> </a:t>
            </a:r>
            <a:r>
              <a:rPr lang="en-US" sz="1100" dirty="0" err="1">
                <a:latin typeface="Consolas" panose="020B0609020204030204" pitchFamily="49" charset="0"/>
              </a:rPr>
              <a:t>crear</a:t>
            </a:r>
            <a:r>
              <a:rPr lang="en-US" sz="1100" dirty="0">
                <a:latin typeface="Consolas" panose="020B0609020204030204" pitchFamily="49" charset="0"/>
              </a:rPr>
              <a:t> NODOS DE </a:t>
            </a:r>
            <a:r>
              <a:rPr lang="en-US" sz="1100" dirty="0" err="1">
                <a:latin typeface="Consolas" panose="020B0609020204030204" pitchFamily="49" charset="0"/>
              </a:rPr>
              <a:t>tipo</a:t>
            </a:r>
            <a:r>
              <a:rPr lang="en-US" sz="1100" dirty="0">
                <a:latin typeface="Consolas" panose="020B0609020204030204" pitchFamily="49" charset="0"/>
              </a:rPr>
              <a:t> </a:t>
            </a:r>
            <a:r>
              <a:rPr lang="en-US" sz="1100" dirty="0" err="1">
                <a:latin typeface="Consolas" panose="020B0609020204030204" pitchFamily="49" charset="0"/>
              </a:rPr>
              <a:t>SectorAplicación</a:t>
            </a:r>
            <a:r>
              <a:rPr lang="en-US" sz="1100" dirty="0">
                <a:latin typeface="Consolas" panose="020B0609020204030204" pitchFamily="49" charset="0"/>
              </a:rPr>
              <a:t> con el sector NACE2 y </a:t>
            </a:r>
            <a:r>
              <a:rPr lang="en-US" sz="1100" dirty="0" err="1">
                <a:latin typeface="Consolas" panose="020B0609020204030204" pitchFamily="49" charset="0"/>
              </a:rPr>
              <a:t>su</a:t>
            </a:r>
            <a:r>
              <a:rPr lang="en-US" sz="1100" dirty="0">
                <a:latin typeface="Consolas" panose="020B0609020204030204" pitchFamily="49" charset="0"/>
              </a:rPr>
              <a:t> </a:t>
            </a:r>
            <a:r>
              <a:rPr lang="en-US" sz="1100" dirty="0" err="1">
                <a:latin typeface="Consolas" panose="020B0609020204030204" pitchFamily="49" charset="0"/>
              </a:rPr>
              <a:t>valora</a:t>
            </a:r>
            <a:r>
              <a:rPr lang="en-US" sz="1100" dirty="0">
                <a:latin typeface="Consolas" panose="020B0609020204030204" pitchFamily="49" charset="0"/>
              </a:rPr>
              <a:t> </a:t>
            </a:r>
            <a:r>
              <a:rPr lang="en-US" sz="1100" dirty="0" err="1">
                <a:latin typeface="Consolas" panose="020B0609020204030204" pitchFamily="49" charset="0"/>
              </a:rPr>
              <a:t>añadido</a:t>
            </a:r>
            <a:r>
              <a:rPr lang="en-US" sz="1100" dirty="0">
                <a:latin typeface="Consolas" panose="020B0609020204030204" pitchFamily="49" charset="0"/>
              </a:rPr>
              <a:t> </a:t>
            </a:r>
            <a:r>
              <a:rPr lang="en-US" sz="1100" dirty="0" err="1">
                <a:latin typeface="Consolas" panose="020B0609020204030204" pitchFamily="49" charset="0"/>
              </a:rPr>
              <a:t>corrrespondiente</a:t>
            </a:r>
            <a:r>
              <a:rPr lang="en-US" sz="1100" dirty="0">
                <a:latin typeface="Consolas" panose="020B0609020204030204" pitchFamily="49" charset="0"/>
              </a:rPr>
              <a:t> (</a:t>
            </a:r>
            <a:r>
              <a:rPr lang="en-US" sz="1100" dirty="0" err="1">
                <a:latin typeface="Consolas" panose="020B0609020204030204" pitchFamily="49" charset="0"/>
              </a:rPr>
              <a:t>expresado</a:t>
            </a:r>
            <a:r>
              <a:rPr lang="en-US" sz="1100" dirty="0">
                <a:latin typeface="Consolas" panose="020B0609020204030204" pitchFamily="49" charset="0"/>
              </a:rPr>
              <a:t> </a:t>
            </a:r>
            <a:r>
              <a:rPr lang="en-US" sz="1100" dirty="0" err="1">
                <a:latin typeface="Consolas" panose="020B0609020204030204" pitchFamily="49" charset="0"/>
              </a:rPr>
              <a:t>en</a:t>
            </a:r>
            <a:r>
              <a:rPr lang="en-US" sz="1100" dirty="0">
                <a:latin typeface="Consolas" panose="020B0609020204030204" pitchFamily="49" charset="0"/>
              </a:rPr>
              <a:t> </a:t>
            </a:r>
            <a:r>
              <a:rPr lang="en-US" sz="1100" dirty="0" err="1">
                <a:latin typeface="Consolas" panose="020B0609020204030204" pitchFamily="49" charset="0"/>
              </a:rPr>
              <a:t>millones</a:t>
            </a:r>
            <a:r>
              <a:rPr lang="en-US" sz="1100" dirty="0">
                <a:latin typeface="Consolas" panose="020B0609020204030204" pitchFamily="49" charset="0"/>
              </a:rPr>
              <a:t> de euros)</a:t>
            </a:r>
            <a:endParaRPr lang="es-ES" sz="11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04375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40DADD00-28BD-4446-84AA-00B028EF25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5851" y="311749"/>
            <a:ext cx="8202469" cy="5239421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DFB50818-DB01-42A0-A9A2-5B73B6270EF0}"/>
              </a:ext>
            </a:extLst>
          </p:cNvPr>
          <p:cNvSpPr/>
          <p:nvPr/>
        </p:nvSpPr>
        <p:spPr>
          <a:xfrm>
            <a:off x="6223274" y="0"/>
            <a:ext cx="6096000" cy="307777"/>
          </a:xfrm>
          <a:prstGeom prst="rect">
            <a:avLst/>
          </a:prstGeom>
          <a:solidFill>
            <a:schemeClr val="accent4"/>
          </a:solidFill>
        </p:spPr>
        <p:txBody>
          <a:bodyPr>
            <a:spAutoFit/>
          </a:bodyPr>
          <a:lstStyle/>
          <a:p>
            <a:r>
              <a:rPr lang="es-ES" sz="1400" dirty="0"/>
              <a:t>Evidencia de datos INICIALES  procesados, ETAPA 1 – Materiales brutos</a:t>
            </a:r>
          </a:p>
        </p:txBody>
      </p:sp>
    </p:spTree>
    <p:extLst>
      <p:ext uri="{BB962C8B-B14F-4D97-AF65-F5344CB8AC3E}">
        <p14:creationId xmlns:p14="http://schemas.microsoft.com/office/powerpoint/2010/main" val="41380189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66D159E3-1D99-442D-8FCA-433FB54931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AD0260E8-29C3-4A75-984D-773BF4086327}"/>
              </a:ext>
            </a:extLst>
          </p:cNvPr>
          <p:cNvSpPr/>
          <p:nvPr/>
        </p:nvSpPr>
        <p:spPr>
          <a:xfrm>
            <a:off x="6223274" y="0"/>
            <a:ext cx="6096000" cy="307777"/>
          </a:xfrm>
          <a:prstGeom prst="rect">
            <a:avLst/>
          </a:prstGeom>
          <a:solidFill>
            <a:schemeClr val="accent4"/>
          </a:solidFill>
        </p:spPr>
        <p:txBody>
          <a:bodyPr>
            <a:spAutoFit/>
          </a:bodyPr>
          <a:lstStyle/>
          <a:p>
            <a:r>
              <a:rPr lang="es-ES" sz="1400" dirty="0"/>
              <a:t>Evidencia de datos </a:t>
            </a:r>
            <a:r>
              <a:rPr lang="es-ES" sz="1400" b="1" dirty="0"/>
              <a:t>FINALES   </a:t>
            </a:r>
            <a:r>
              <a:rPr lang="es-ES" sz="1400" dirty="0"/>
              <a:t>procesados, ETAPA 1 – Materiales brutos</a:t>
            </a:r>
          </a:p>
        </p:txBody>
      </p:sp>
    </p:spTree>
    <p:extLst>
      <p:ext uri="{BB962C8B-B14F-4D97-AF65-F5344CB8AC3E}">
        <p14:creationId xmlns:p14="http://schemas.microsoft.com/office/powerpoint/2010/main" val="20914285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4C218370-8E1D-4C25-816F-ABEC765CBC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0D321692-E617-4553-B14E-8ECA0A95D3E3}"/>
              </a:ext>
            </a:extLst>
          </p:cNvPr>
          <p:cNvSpPr/>
          <p:nvPr/>
        </p:nvSpPr>
        <p:spPr>
          <a:xfrm>
            <a:off x="6223274" y="0"/>
            <a:ext cx="6096000" cy="307777"/>
          </a:xfrm>
          <a:prstGeom prst="rect">
            <a:avLst/>
          </a:prstGeom>
          <a:solidFill>
            <a:schemeClr val="accent4"/>
          </a:solidFill>
        </p:spPr>
        <p:txBody>
          <a:bodyPr>
            <a:spAutoFit/>
          </a:bodyPr>
          <a:lstStyle/>
          <a:p>
            <a:r>
              <a:rPr lang="es-ES" sz="1400" dirty="0"/>
              <a:t>Evidencia de datos </a:t>
            </a:r>
            <a:r>
              <a:rPr lang="es-ES" sz="1400" b="1" dirty="0"/>
              <a:t>FINALES   </a:t>
            </a:r>
            <a:r>
              <a:rPr lang="es-ES" sz="1400" dirty="0"/>
              <a:t>procesados, ETAPA 1 – Materiales brutos</a:t>
            </a:r>
          </a:p>
        </p:txBody>
      </p:sp>
    </p:spTree>
    <p:extLst>
      <p:ext uri="{BB962C8B-B14F-4D97-AF65-F5344CB8AC3E}">
        <p14:creationId xmlns:p14="http://schemas.microsoft.com/office/powerpoint/2010/main" val="28598014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A40770C1-A3FF-49C5-8CB8-3402D37A3C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CF31D125-C9E8-41C7-8545-F8EAD66BCC7B}"/>
              </a:ext>
            </a:extLst>
          </p:cNvPr>
          <p:cNvSpPr/>
          <p:nvPr/>
        </p:nvSpPr>
        <p:spPr>
          <a:xfrm>
            <a:off x="2726458" y="70339"/>
            <a:ext cx="9465542" cy="738664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s-ES" sz="1400" dirty="0"/>
              <a:t>Muestra de </a:t>
            </a:r>
            <a:r>
              <a:rPr lang="es-ES" sz="1400" b="1" dirty="0"/>
              <a:t>PRODUCCIÓN</a:t>
            </a:r>
            <a:r>
              <a:rPr lang="es-ES" sz="1400" dirty="0"/>
              <a:t>  </a:t>
            </a:r>
            <a:r>
              <a:rPr lang="es-ES" sz="1400" b="1" dirty="0"/>
              <a:t>GLOBAL </a:t>
            </a:r>
            <a:r>
              <a:rPr lang="es-ES" sz="1400" dirty="0"/>
              <a:t>de </a:t>
            </a:r>
            <a:r>
              <a:rPr lang="es-ES" sz="1400" b="1" dirty="0"/>
              <a:t>COBALTO</a:t>
            </a:r>
            <a:r>
              <a:rPr lang="es-ES" sz="1400" dirty="0"/>
              <a:t> bruto, destacando </a:t>
            </a:r>
            <a:r>
              <a:rPr lang="es-ES" sz="1400" b="1" dirty="0"/>
              <a:t>fácilmente </a:t>
            </a:r>
            <a:r>
              <a:rPr lang="es-ES" sz="1400" dirty="0"/>
              <a:t> el PAIS de mayor CUOTA  de producción, Congo </a:t>
            </a:r>
          </a:p>
          <a:p>
            <a:r>
              <a:rPr lang="es-ES" sz="1400" dirty="0"/>
              <a:t>&gt; Las relaciones ELACIONES “EXTRAE” </a:t>
            </a:r>
            <a:r>
              <a:rPr lang="es-ES" sz="1400" b="1" dirty="0"/>
              <a:t>se muestran con el valor de la CUOTA de producción de ese material por ese país </a:t>
            </a:r>
            <a:r>
              <a:rPr lang="es-ES" sz="1400" dirty="0"/>
              <a:t>(propiedad </a:t>
            </a:r>
            <a:r>
              <a:rPr lang="es-ES" sz="1400" b="1" dirty="0" err="1"/>
              <a:t>SHR_PaisMat</a:t>
            </a:r>
            <a:r>
              <a:rPr lang="es-ES" sz="1400" b="1" dirty="0"/>
              <a:t>, expresado en proporción entre 0 y 1) </a:t>
            </a:r>
            <a:endParaRPr lang="es-ES" sz="1400" dirty="0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A5D8BA1A-22B5-400F-907D-13262FA070F4}"/>
              </a:ext>
            </a:extLst>
          </p:cNvPr>
          <p:cNvSpPr/>
          <p:nvPr/>
        </p:nvSpPr>
        <p:spPr>
          <a:xfrm>
            <a:off x="629920" y="2420369"/>
            <a:ext cx="1375698" cy="769441"/>
          </a:xfrm>
          <a:prstGeom prst="rect">
            <a:avLst/>
          </a:prstGeom>
          <a:solidFill>
            <a:schemeClr val="accent4"/>
          </a:solidFill>
        </p:spPr>
        <p:txBody>
          <a:bodyPr wrap="none">
            <a:spAutoFit/>
          </a:bodyPr>
          <a:lstStyle/>
          <a:p>
            <a:r>
              <a:rPr lang="es-ES" sz="1100" b="1" dirty="0" err="1"/>
              <a:t>SHR_PaisMat</a:t>
            </a:r>
            <a:r>
              <a:rPr lang="es-ES" sz="1100" b="1" dirty="0"/>
              <a:t>: 0.59</a:t>
            </a:r>
          </a:p>
          <a:p>
            <a:r>
              <a:rPr lang="es-ES" sz="1100" dirty="0"/>
              <a:t>(CONGO D.R = 59% </a:t>
            </a:r>
          </a:p>
          <a:p>
            <a:r>
              <a:rPr lang="es-ES" sz="1100" dirty="0"/>
              <a:t>de la producción  de </a:t>
            </a:r>
          </a:p>
          <a:p>
            <a:r>
              <a:rPr lang="es-ES" sz="1100" dirty="0"/>
              <a:t>Cobalto Bruto)</a:t>
            </a:r>
          </a:p>
        </p:txBody>
      </p:sp>
    </p:spTree>
    <p:extLst>
      <p:ext uri="{BB962C8B-B14F-4D97-AF65-F5344CB8AC3E}">
        <p14:creationId xmlns:p14="http://schemas.microsoft.com/office/powerpoint/2010/main" val="1788967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40ED3E7E-9C23-43A0-AD6F-0FD3943088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84762616-DD02-4FAE-8E2E-C940C52F5C4A}"/>
              </a:ext>
            </a:extLst>
          </p:cNvPr>
          <p:cNvSpPr/>
          <p:nvPr/>
        </p:nvSpPr>
        <p:spPr>
          <a:xfrm>
            <a:off x="2776699" y="70339"/>
            <a:ext cx="9465542" cy="1077218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s-ES" sz="1400" dirty="0"/>
              <a:t>Muestra de </a:t>
            </a:r>
            <a:r>
              <a:rPr lang="es-ES" sz="1400" b="1" dirty="0"/>
              <a:t>PRODUCCIÓN</a:t>
            </a:r>
            <a:r>
              <a:rPr lang="es-ES" sz="1400" dirty="0"/>
              <a:t>  </a:t>
            </a:r>
            <a:r>
              <a:rPr lang="es-ES" sz="1400" b="1" dirty="0"/>
              <a:t>GLOBAL de ESPAÑA </a:t>
            </a:r>
            <a:r>
              <a:rPr lang="es-ES" sz="1400" dirty="0"/>
              <a:t>de  los materiales brutos más críticos identificados en el estudio europeo </a:t>
            </a:r>
            <a:r>
              <a:rPr lang="es-ES" sz="1400" b="1" dirty="0"/>
              <a:t> (EU CRM 2020) </a:t>
            </a:r>
            <a:endParaRPr lang="es-ES" sz="1400" dirty="0"/>
          </a:p>
          <a:p>
            <a:r>
              <a:rPr lang="es-ES" sz="1400" dirty="0"/>
              <a:t> - Destacan el </a:t>
            </a:r>
            <a:r>
              <a:rPr lang="es-ES" sz="1400" b="1" dirty="0"/>
              <a:t>Corcho</a:t>
            </a:r>
            <a:r>
              <a:rPr lang="es-ES" sz="1400" dirty="0"/>
              <a:t> (</a:t>
            </a:r>
            <a:r>
              <a:rPr lang="es-ES" sz="1400" b="1" dirty="0"/>
              <a:t>“Natural</a:t>
            </a:r>
            <a:r>
              <a:rPr lang="es-ES" dirty="0"/>
              <a:t> </a:t>
            </a:r>
            <a:r>
              <a:rPr lang="es-ES" sz="1400" b="1" dirty="0" err="1"/>
              <a:t>cork</a:t>
            </a:r>
            <a:r>
              <a:rPr lang="es-ES" sz="1400" b="1" dirty="0"/>
              <a:t>”, 30%</a:t>
            </a:r>
            <a:r>
              <a:rPr lang="es-ES" sz="1400" dirty="0"/>
              <a:t>) y el </a:t>
            </a:r>
            <a:r>
              <a:rPr lang="es-ES" sz="1400" b="1" dirty="0"/>
              <a:t>Estroncio</a:t>
            </a:r>
            <a:r>
              <a:rPr lang="es-ES" sz="1400" dirty="0"/>
              <a:t> (“</a:t>
            </a:r>
            <a:r>
              <a:rPr lang="es-ES" sz="1400" b="1" dirty="0" err="1"/>
              <a:t>Strontium</a:t>
            </a:r>
            <a:r>
              <a:rPr lang="es-ES" sz="1400" b="1" dirty="0"/>
              <a:t>”, 31%</a:t>
            </a:r>
            <a:r>
              <a:rPr lang="es-ES" sz="1400" dirty="0"/>
              <a:t>)</a:t>
            </a:r>
          </a:p>
          <a:p>
            <a:r>
              <a:rPr lang="es-ES" sz="1400" b="1" dirty="0"/>
              <a:t>Nota</a:t>
            </a:r>
            <a:r>
              <a:rPr lang="es-ES" b="1" dirty="0"/>
              <a:t> .- </a:t>
            </a:r>
            <a:r>
              <a:rPr lang="es-ES" sz="1400" b="1" dirty="0"/>
              <a:t>usos del estroncio en </a:t>
            </a:r>
            <a:r>
              <a:rPr lang="es-ES" sz="1200" b="1" dirty="0"/>
              <a:t>(https://geologiaweb.com/elementos-quimicos/usos-del-estroncio/#Para_que_sirve_el_estroncio)</a:t>
            </a:r>
            <a:endParaRPr lang="es-ES" sz="1400" dirty="0"/>
          </a:p>
        </p:txBody>
      </p:sp>
    </p:spTree>
    <p:extLst>
      <p:ext uri="{BB962C8B-B14F-4D97-AF65-F5344CB8AC3E}">
        <p14:creationId xmlns:p14="http://schemas.microsoft.com/office/powerpoint/2010/main" val="37131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0749DD4B-E671-4D6F-AF9F-04DB004C95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3F1EC8A2-8B0D-4463-B3A4-EE2832AD528B}"/>
              </a:ext>
            </a:extLst>
          </p:cNvPr>
          <p:cNvSpPr/>
          <p:nvPr/>
        </p:nvSpPr>
        <p:spPr>
          <a:xfrm>
            <a:off x="2726458" y="70339"/>
            <a:ext cx="9465542" cy="307777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s-ES" sz="1400" dirty="0" err="1"/>
              <a:t>Visualizacióm</a:t>
            </a:r>
            <a:r>
              <a:rPr lang="es-ES" sz="1400" dirty="0"/>
              <a:t> Neo4J de todas las relaciones creadas como EXTRAE (entre </a:t>
            </a:r>
            <a:r>
              <a:rPr lang="es-ES" sz="1400" dirty="0" err="1"/>
              <a:t>Pais</a:t>
            </a:r>
            <a:r>
              <a:rPr lang="es-ES" sz="1400" dirty="0"/>
              <a:t> y </a:t>
            </a:r>
            <a:r>
              <a:rPr lang="es-ES" sz="1400" dirty="0" err="1"/>
              <a:t>MaterialB</a:t>
            </a:r>
            <a:r>
              <a:rPr lang="es-ES" sz="1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5217091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46E02252-63E4-4752-BF7A-CBC1F5FBA5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AD65254E-0F0E-4067-AEFE-F24FAE6C7730}"/>
              </a:ext>
            </a:extLst>
          </p:cNvPr>
          <p:cNvSpPr/>
          <p:nvPr/>
        </p:nvSpPr>
        <p:spPr>
          <a:xfrm>
            <a:off x="2726458" y="70339"/>
            <a:ext cx="9465542" cy="523220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s-ES" sz="1400" dirty="0"/>
              <a:t>Demostración de creación/asignación de una nueva propiedad.</a:t>
            </a:r>
          </a:p>
          <a:p>
            <a:r>
              <a:rPr lang="es-ES" sz="1400" dirty="0"/>
              <a:t>Se añade la propiedad </a:t>
            </a:r>
            <a:r>
              <a:rPr lang="es-ES" sz="1400" dirty="0" err="1"/>
              <a:t>WGI_Pais</a:t>
            </a:r>
            <a:r>
              <a:rPr lang="es-ES" sz="1400" dirty="0"/>
              <a:t> a cada NODO de tipo :</a:t>
            </a:r>
            <a:r>
              <a:rPr lang="es-ES" sz="1400" dirty="0" err="1"/>
              <a:t>Pais</a:t>
            </a:r>
            <a:r>
              <a:rPr lang="es-E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479053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0ABA0FB2-2F44-429B-8E74-BCB528FF6B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298513E2-21BB-44AE-BFBA-F7B67E81E828}"/>
              </a:ext>
            </a:extLst>
          </p:cNvPr>
          <p:cNvSpPr/>
          <p:nvPr/>
        </p:nvSpPr>
        <p:spPr>
          <a:xfrm>
            <a:off x="7349187" y="159490"/>
            <a:ext cx="4113755" cy="954107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s-ES" sz="1400" dirty="0"/>
              <a:t>Consultando los WGI de los 25 primeros países:</a:t>
            </a:r>
          </a:p>
          <a:p>
            <a:endParaRPr lang="es-ES" sz="1400" dirty="0"/>
          </a:p>
          <a:p>
            <a:r>
              <a:rPr lang="es-ES" sz="1400" b="1" dirty="0"/>
              <a:t>MATCH</a:t>
            </a:r>
            <a:r>
              <a:rPr lang="es-ES" sz="1400" dirty="0"/>
              <a:t> (</a:t>
            </a:r>
            <a:r>
              <a:rPr lang="es-ES" sz="1400" dirty="0" err="1"/>
              <a:t>n:Pais</a:t>
            </a:r>
            <a:r>
              <a:rPr lang="es-ES" sz="1400" dirty="0"/>
              <a:t>) </a:t>
            </a:r>
          </a:p>
          <a:p>
            <a:r>
              <a:rPr lang="es-ES" sz="1400" b="1" dirty="0"/>
              <a:t>RETURN</a:t>
            </a:r>
            <a:r>
              <a:rPr lang="es-ES" sz="1400" dirty="0"/>
              <a:t> n.name, </a:t>
            </a:r>
            <a:r>
              <a:rPr lang="es-ES" sz="1400" dirty="0" err="1"/>
              <a:t>n.WGI_Pais</a:t>
            </a:r>
            <a:r>
              <a:rPr lang="es-ES" sz="1400" dirty="0"/>
              <a:t> LIMIT 25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3DC4D40-4331-4220-8484-51D593000D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554" y="4642338"/>
            <a:ext cx="6787265" cy="1826841"/>
          </a:xfrm>
          <a:prstGeom prst="rect">
            <a:avLst/>
          </a:prstGeom>
          <a:ln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300178257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A8ECE0-31B0-4F79-9C9A-8649AA278F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RELACIONES –NECESITA DE-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65A6DDDC-6BC2-4FAA-904F-5C02ADAD9202}"/>
              </a:ext>
            </a:extLst>
          </p:cNvPr>
          <p:cNvSpPr txBox="1"/>
          <p:nvPr/>
        </p:nvSpPr>
        <p:spPr>
          <a:xfrm>
            <a:off x="2029767" y="2441749"/>
            <a:ext cx="82296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1 – crear las relaciones NECESITA_DE estándar entre materiales refinados  y &gt;&gt; materiales brutos</a:t>
            </a:r>
          </a:p>
          <a:p>
            <a:endParaRPr lang="es-ES" dirty="0"/>
          </a:p>
          <a:p>
            <a:r>
              <a:rPr lang="es-ES" dirty="0"/>
              <a:t>2- crear las relaciones NECESITA_DE estándar entre adicionales entre materiales brutos y &gt;&gt; otros materiales (brutos o refinados) – añade nodos nuevos cuando es un material adicional “nuevo” fuera del alcance del </a:t>
            </a:r>
            <a:r>
              <a:rPr lang="es-ES" dirty="0" err="1"/>
              <a:t>dataset</a:t>
            </a:r>
            <a:r>
              <a:rPr lang="es-ES" dirty="0"/>
              <a:t> inicial pero que se incorpora por completitud</a:t>
            </a:r>
          </a:p>
        </p:txBody>
      </p:sp>
    </p:spTree>
    <p:extLst>
      <p:ext uri="{BB962C8B-B14F-4D97-AF65-F5344CB8AC3E}">
        <p14:creationId xmlns:p14="http://schemas.microsoft.com/office/powerpoint/2010/main" val="132079062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C89F83A3-123C-49DA-B74E-BBFA09258CFA}"/>
              </a:ext>
            </a:extLst>
          </p:cNvPr>
          <p:cNvSpPr txBox="1"/>
          <p:nvPr/>
        </p:nvSpPr>
        <p:spPr>
          <a:xfrm>
            <a:off x="4180114" y="1386673"/>
            <a:ext cx="4893548" cy="3108543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lang="es-ES" sz="2800" dirty="0">
                <a:solidFill>
                  <a:srgbClr val="FFFF00"/>
                </a:solidFill>
              </a:rPr>
              <a:t>Pendiente de crear las relaciones ESTANDAR NECESITA_DE que las he generado al revés, del BRUTO al REFINADO cuando deben ser DEL REFINADO --- NECESITA_DE --- BRUTO</a:t>
            </a:r>
          </a:p>
        </p:txBody>
      </p:sp>
    </p:spTree>
    <p:extLst>
      <p:ext uri="{BB962C8B-B14F-4D97-AF65-F5344CB8AC3E}">
        <p14:creationId xmlns:p14="http://schemas.microsoft.com/office/powerpoint/2010/main" val="18713492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E2F74A07-D5BF-4C49-89D5-0CF6B107FB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82682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39303296-923E-4B31-A838-43FF57914D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9BE4A949-4A45-4D83-9B85-06FC457A5FC2}"/>
              </a:ext>
            </a:extLst>
          </p:cNvPr>
          <p:cNvSpPr/>
          <p:nvPr/>
        </p:nvSpPr>
        <p:spPr>
          <a:xfrm>
            <a:off x="7349187" y="159490"/>
            <a:ext cx="4113755" cy="738664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s-ES" sz="1400" dirty="0"/>
              <a:t>Creadas las 22 relaciones adicionales – tipo NECESITA_DE cargadas del fichero de relaciones adicionales (GLAddMatDepend_Cargar.csv)</a:t>
            </a:r>
          </a:p>
        </p:txBody>
      </p:sp>
    </p:spTree>
    <p:extLst>
      <p:ext uri="{BB962C8B-B14F-4D97-AF65-F5344CB8AC3E}">
        <p14:creationId xmlns:p14="http://schemas.microsoft.com/office/powerpoint/2010/main" val="366778960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88CD6CF5-DCB4-4210-AD07-C715D4CDF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79E78A53-4642-4A06-8BE2-F78D7D980727}"/>
              </a:ext>
            </a:extLst>
          </p:cNvPr>
          <p:cNvSpPr/>
          <p:nvPr/>
        </p:nvSpPr>
        <p:spPr>
          <a:xfrm>
            <a:off x="7349187" y="159490"/>
            <a:ext cx="4113755" cy="738664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s-ES" sz="1400" dirty="0"/>
              <a:t>Creadas las 22 relaciones adicionales – tipo NECESITA_DE cargadas del fichero de relaciones adicionales (GLAddMatDepend_Cargar.csv)</a:t>
            </a:r>
          </a:p>
        </p:txBody>
      </p:sp>
    </p:spTree>
    <p:extLst>
      <p:ext uri="{BB962C8B-B14F-4D97-AF65-F5344CB8AC3E}">
        <p14:creationId xmlns:p14="http://schemas.microsoft.com/office/powerpoint/2010/main" val="11674405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F2C69A49-9042-4E68-A80D-9BF5E89988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FF6A41D5-FF66-4B63-B833-03A93987B443}"/>
              </a:ext>
            </a:extLst>
          </p:cNvPr>
          <p:cNvSpPr/>
          <p:nvPr/>
        </p:nvSpPr>
        <p:spPr>
          <a:xfrm>
            <a:off x="7349187" y="159490"/>
            <a:ext cx="4113755" cy="1169551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s-ES" sz="1400" dirty="0"/>
              <a:t>Creadas TODAS las relaciones NECESITA_DE cargadas del fichero de relaciones adicionales (GLAddMatDepend_Cargar.csv)</a:t>
            </a:r>
          </a:p>
          <a:p>
            <a:r>
              <a:rPr lang="es-ES" sz="1400" b="1" dirty="0"/>
              <a:t>Observar dependencia específica del Cobre al general otros materiales derivados</a:t>
            </a:r>
          </a:p>
        </p:txBody>
      </p:sp>
      <p:sp>
        <p:nvSpPr>
          <p:cNvPr id="5" name="Forma libre: forma 4">
            <a:extLst>
              <a:ext uri="{FF2B5EF4-FFF2-40B4-BE49-F238E27FC236}">
                <a16:creationId xmlns:a16="http://schemas.microsoft.com/office/drawing/2014/main" id="{5326C718-6293-4E9B-B3A8-66D5EEE725E2}"/>
              </a:ext>
            </a:extLst>
          </p:cNvPr>
          <p:cNvSpPr/>
          <p:nvPr/>
        </p:nvSpPr>
        <p:spPr>
          <a:xfrm>
            <a:off x="4940266" y="3299935"/>
            <a:ext cx="1811892" cy="2327352"/>
          </a:xfrm>
          <a:custGeom>
            <a:avLst/>
            <a:gdLst>
              <a:gd name="connsiteX0" fmla="*/ 616472 w 1811892"/>
              <a:gd name="connsiteY0" fmla="*/ 66263 h 2327352"/>
              <a:gd name="connsiteX1" fmla="*/ 73861 w 1811892"/>
              <a:gd name="connsiteY1" fmla="*/ 397858 h 2327352"/>
              <a:gd name="connsiteX2" fmla="*/ 43716 w 1811892"/>
              <a:gd name="connsiteY2" fmla="*/ 1282113 h 2327352"/>
              <a:gd name="connsiteX3" fmla="*/ 435602 w 1811892"/>
              <a:gd name="connsiteY3" fmla="*/ 1804628 h 2327352"/>
              <a:gd name="connsiteX4" fmla="*/ 877730 w 1811892"/>
              <a:gd name="connsiteY4" fmla="*/ 2317094 h 2327352"/>
              <a:gd name="connsiteX5" fmla="*/ 1772033 w 1811892"/>
              <a:gd name="connsiteY5" fmla="*/ 2045788 h 2327352"/>
              <a:gd name="connsiteX6" fmla="*/ 1631356 w 1811892"/>
              <a:gd name="connsiteY6" fmla="*/ 900276 h 2327352"/>
              <a:gd name="connsiteX7" fmla="*/ 1410292 w 1811892"/>
              <a:gd name="connsiteY7" fmla="*/ 257181 h 2327352"/>
              <a:gd name="connsiteX8" fmla="*/ 1038503 w 1811892"/>
              <a:gd name="connsiteY8" fmla="*/ 16021 h 2327352"/>
              <a:gd name="connsiteX9" fmla="*/ 616472 w 1811892"/>
              <a:gd name="connsiteY9" fmla="*/ 66263 h 2327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11892" h="2327352">
                <a:moveTo>
                  <a:pt x="616472" y="66263"/>
                </a:moveTo>
                <a:cubicBezTo>
                  <a:pt x="455698" y="129902"/>
                  <a:pt x="169320" y="195216"/>
                  <a:pt x="73861" y="397858"/>
                </a:cubicBezTo>
                <a:cubicBezTo>
                  <a:pt x="-21598" y="600500"/>
                  <a:pt x="-16574" y="1047651"/>
                  <a:pt x="43716" y="1282113"/>
                </a:cubicBezTo>
                <a:cubicBezTo>
                  <a:pt x="104006" y="1516575"/>
                  <a:pt x="296600" y="1632131"/>
                  <a:pt x="435602" y="1804628"/>
                </a:cubicBezTo>
                <a:cubicBezTo>
                  <a:pt x="574604" y="1977125"/>
                  <a:pt x="654992" y="2276901"/>
                  <a:pt x="877730" y="2317094"/>
                </a:cubicBezTo>
                <a:cubicBezTo>
                  <a:pt x="1100469" y="2357287"/>
                  <a:pt x="1646429" y="2281924"/>
                  <a:pt x="1772033" y="2045788"/>
                </a:cubicBezTo>
                <a:cubicBezTo>
                  <a:pt x="1897637" y="1809652"/>
                  <a:pt x="1691646" y="1198377"/>
                  <a:pt x="1631356" y="900276"/>
                </a:cubicBezTo>
                <a:cubicBezTo>
                  <a:pt x="1571066" y="602175"/>
                  <a:pt x="1509101" y="404557"/>
                  <a:pt x="1410292" y="257181"/>
                </a:cubicBezTo>
                <a:cubicBezTo>
                  <a:pt x="1311483" y="109805"/>
                  <a:pt x="1165782" y="49515"/>
                  <a:pt x="1038503" y="16021"/>
                </a:cubicBezTo>
                <a:cubicBezTo>
                  <a:pt x="911224" y="-17473"/>
                  <a:pt x="777246" y="2624"/>
                  <a:pt x="616472" y="66263"/>
                </a:cubicBezTo>
                <a:close/>
              </a:path>
            </a:pathLst>
          </a:custGeom>
          <a:noFill/>
          <a:ln>
            <a:solidFill>
              <a:srgbClr val="ED8137"/>
            </a:solidFill>
          </a:ln>
        </p:spPr>
        <p:txBody>
          <a:bodyPr wrap="none" rtlCol="0" anchor="ctr">
            <a:spAutoFit/>
          </a:bodyPr>
          <a:lstStyle/>
          <a:p>
            <a:pPr algn="l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027096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D80AF4D5-45EE-481B-8D46-00875A88B1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80758CC6-07E3-4E08-A5C6-DF8023F3631E}"/>
              </a:ext>
            </a:extLst>
          </p:cNvPr>
          <p:cNvSpPr/>
          <p:nvPr/>
        </p:nvSpPr>
        <p:spPr>
          <a:xfrm>
            <a:off x="7349187" y="159490"/>
            <a:ext cx="4113755" cy="523220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s-ES" sz="1400" b="1" dirty="0"/>
              <a:t>Detalle</a:t>
            </a:r>
            <a:r>
              <a:rPr lang="es-ES" sz="1400" dirty="0"/>
              <a:t> de relación NECESITA_DE  para el caso específico destacado del cobre (“</a:t>
            </a:r>
            <a:r>
              <a:rPr lang="es-ES" sz="1400" dirty="0" err="1"/>
              <a:t>Copper</a:t>
            </a:r>
            <a:r>
              <a:rPr lang="es-ES" sz="1400" dirty="0"/>
              <a:t>”)</a:t>
            </a:r>
          </a:p>
        </p:txBody>
      </p:sp>
      <p:sp>
        <p:nvSpPr>
          <p:cNvPr id="5" name="Forma libre: forma 4">
            <a:extLst>
              <a:ext uri="{FF2B5EF4-FFF2-40B4-BE49-F238E27FC236}">
                <a16:creationId xmlns:a16="http://schemas.microsoft.com/office/drawing/2014/main" id="{CCAFA7D8-7FA3-4872-85B6-5D1CB9E19002}"/>
              </a:ext>
            </a:extLst>
          </p:cNvPr>
          <p:cNvSpPr/>
          <p:nvPr/>
        </p:nvSpPr>
        <p:spPr>
          <a:xfrm>
            <a:off x="1460892" y="998494"/>
            <a:ext cx="5010738" cy="5282784"/>
          </a:xfrm>
          <a:custGeom>
            <a:avLst/>
            <a:gdLst>
              <a:gd name="connsiteX0" fmla="*/ 116699 w 5010738"/>
              <a:gd name="connsiteY0" fmla="*/ 1051370 h 5282784"/>
              <a:gd name="connsiteX1" fmla="*/ 498537 w 5010738"/>
              <a:gd name="connsiteY1" fmla="*/ 297743 h 5282784"/>
              <a:gd name="connsiteX2" fmla="*/ 2136418 w 5010738"/>
              <a:gd name="connsiteY2" fmla="*/ 76680 h 5282784"/>
              <a:gd name="connsiteX3" fmla="*/ 3663767 w 5010738"/>
              <a:gd name="connsiteY3" fmla="*/ 66631 h 5282784"/>
              <a:gd name="connsiteX4" fmla="*/ 4357104 w 5010738"/>
              <a:gd name="connsiteY4" fmla="*/ 890596 h 5282784"/>
              <a:gd name="connsiteX5" fmla="*/ 4990150 w 5010738"/>
              <a:gd name="connsiteY5" fmla="*/ 3452926 h 5282784"/>
              <a:gd name="connsiteX6" fmla="*/ 4769086 w 5010738"/>
              <a:gd name="connsiteY6" fmla="*/ 5060662 h 5282784"/>
              <a:gd name="connsiteX7" fmla="*/ 3914976 w 5010738"/>
              <a:gd name="connsiteY7" fmla="*/ 5261629 h 5282784"/>
              <a:gd name="connsiteX8" fmla="*/ 2156515 w 5010738"/>
              <a:gd name="connsiteY8" fmla="*/ 4990324 h 5282784"/>
              <a:gd name="connsiteX9" fmla="*/ 749745 w 5010738"/>
              <a:gd name="connsiteY9" fmla="*/ 3392636 h 5282784"/>
              <a:gd name="connsiteX10" fmla="*/ 46361 w 5010738"/>
              <a:gd name="connsiteY10" fmla="*/ 2367704 h 5282784"/>
              <a:gd name="connsiteX11" fmla="*/ 116699 w 5010738"/>
              <a:gd name="connsiteY11" fmla="*/ 1051370 h 52827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010738" h="5282784">
                <a:moveTo>
                  <a:pt x="116699" y="1051370"/>
                </a:moveTo>
                <a:cubicBezTo>
                  <a:pt x="192062" y="706377"/>
                  <a:pt x="161917" y="460191"/>
                  <a:pt x="498537" y="297743"/>
                </a:cubicBezTo>
                <a:cubicBezTo>
                  <a:pt x="835157" y="135295"/>
                  <a:pt x="1608880" y="115199"/>
                  <a:pt x="2136418" y="76680"/>
                </a:cubicBezTo>
                <a:cubicBezTo>
                  <a:pt x="2663956" y="38161"/>
                  <a:pt x="3293653" y="-69022"/>
                  <a:pt x="3663767" y="66631"/>
                </a:cubicBezTo>
                <a:cubicBezTo>
                  <a:pt x="4033881" y="202284"/>
                  <a:pt x="4136040" y="326214"/>
                  <a:pt x="4357104" y="890596"/>
                </a:cubicBezTo>
                <a:cubicBezTo>
                  <a:pt x="4578168" y="1454978"/>
                  <a:pt x="4921486" y="2757915"/>
                  <a:pt x="4990150" y="3452926"/>
                </a:cubicBezTo>
                <a:cubicBezTo>
                  <a:pt x="5058814" y="4147937"/>
                  <a:pt x="4948282" y="4759211"/>
                  <a:pt x="4769086" y="5060662"/>
                </a:cubicBezTo>
                <a:cubicBezTo>
                  <a:pt x="4589890" y="5362113"/>
                  <a:pt x="4350404" y="5273352"/>
                  <a:pt x="3914976" y="5261629"/>
                </a:cubicBezTo>
                <a:cubicBezTo>
                  <a:pt x="3479548" y="5249906"/>
                  <a:pt x="2684054" y="5301823"/>
                  <a:pt x="2156515" y="4990324"/>
                </a:cubicBezTo>
                <a:cubicBezTo>
                  <a:pt x="1628976" y="4678825"/>
                  <a:pt x="1101437" y="3829739"/>
                  <a:pt x="749745" y="3392636"/>
                </a:cubicBezTo>
                <a:cubicBezTo>
                  <a:pt x="398053" y="2955533"/>
                  <a:pt x="153543" y="2751216"/>
                  <a:pt x="46361" y="2367704"/>
                </a:cubicBezTo>
                <a:cubicBezTo>
                  <a:pt x="-60821" y="1984192"/>
                  <a:pt x="41336" y="1396363"/>
                  <a:pt x="116699" y="1051370"/>
                </a:cubicBezTo>
                <a:close/>
              </a:path>
            </a:pathLst>
          </a:custGeom>
          <a:noFill/>
          <a:ln>
            <a:solidFill>
              <a:srgbClr val="ED8137"/>
            </a:solidFill>
          </a:ln>
        </p:spPr>
        <p:txBody>
          <a:bodyPr wrap="none" rtlCol="0" anchor="ctr">
            <a:spAutoFit/>
          </a:bodyPr>
          <a:lstStyle/>
          <a:p>
            <a:pPr algn="l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0905039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9344E107-A19F-4A37-81B2-9502049D76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18" y="0"/>
            <a:ext cx="12192000" cy="6858000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7AFC37C0-99AD-4C8C-91F9-E8A138841088}"/>
              </a:ext>
            </a:extLst>
          </p:cNvPr>
          <p:cNvSpPr/>
          <p:nvPr/>
        </p:nvSpPr>
        <p:spPr>
          <a:xfrm>
            <a:off x="7556422" y="1382395"/>
            <a:ext cx="4582160" cy="769441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s-ES" sz="1100" b="1" dirty="0"/>
              <a:t>Detalle</a:t>
            </a:r>
            <a:r>
              <a:rPr lang="es-ES" sz="1100" dirty="0"/>
              <a:t> de relación NECESITA_DE  para el caso específico destacado del cobre (“</a:t>
            </a:r>
            <a:r>
              <a:rPr lang="es-ES" sz="1100" b="1" dirty="0" err="1"/>
              <a:t>Copper</a:t>
            </a:r>
            <a:r>
              <a:rPr lang="es-ES" sz="1100" dirty="0"/>
              <a:t>”)</a:t>
            </a:r>
          </a:p>
          <a:p>
            <a:r>
              <a:rPr lang="es-ES" sz="1100" dirty="0"/>
              <a:t>--Obtención de Materiales que necesitan del Cobre en relaciones</a:t>
            </a:r>
            <a:r>
              <a:rPr lang="es-ES" sz="1100" b="1" dirty="0"/>
              <a:t> de hasta 2 niveles</a:t>
            </a:r>
            <a:r>
              <a:rPr lang="es-ES" sz="1100" dirty="0"/>
              <a:t> 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9BE782EB-CE0B-4771-BD63-01CA57001D5B}"/>
              </a:ext>
            </a:extLst>
          </p:cNvPr>
          <p:cNvSpPr/>
          <p:nvPr/>
        </p:nvSpPr>
        <p:spPr>
          <a:xfrm>
            <a:off x="7556422" y="583476"/>
            <a:ext cx="4582160" cy="600164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pt-BR" sz="1100" b="1" dirty="0"/>
              <a:t>MATCH (</a:t>
            </a:r>
            <a:r>
              <a:rPr lang="pt-BR" sz="1100" b="1" dirty="0" err="1"/>
              <a:t>m:MaterialB</a:t>
            </a:r>
            <a:r>
              <a:rPr lang="pt-BR" sz="1100" b="1" dirty="0"/>
              <a:t>)&lt;-[</a:t>
            </a:r>
            <a:r>
              <a:rPr lang="pt-BR" sz="1100" b="1" dirty="0" err="1"/>
              <a:t>r:NECESITA_DE</a:t>
            </a:r>
            <a:r>
              <a:rPr lang="pt-BR" sz="1100" b="1" dirty="0"/>
              <a:t>*1..2]-(</a:t>
            </a:r>
            <a:r>
              <a:rPr lang="pt-BR" sz="1100" b="1" dirty="0" err="1"/>
              <a:t>n:MaterialREF</a:t>
            </a:r>
            <a:r>
              <a:rPr lang="pt-BR" sz="1100" b="1" dirty="0"/>
              <a:t>)</a:t>
            </a:r>
          </a:p>
          <a:p>
            <a:r>
              <a:rPr lang="pt-BR" sz="1100" b="1" dirty="0"/>
              <a:t>WHERE m.name="</a:t>
            </a:r>
            <a:r>
              <a:rPr lang="pt-BR" sz="1100" b="1" dirty="0" err="1"/>
              <a:t>Copper</a:t>
            </a:r>
            <a:r>
              <a:rPr lang="pt-BR" sz="1100" b="1" dirty="0"/>
              <a:t>"</a:t>
            </a:r>
          </a:p>
          <a:p>
            <a:r>
              <a:rPr lang="pt-BR" sz="1100" b="1" dirty="0"/>
              <a:t>RETURN m.name AS </a:t>
            </a:r>
            <a:r>
              <a:rPr lang="pt-BR" sz="1100" b="1" dirty="0" err="1"/>
              <a:t>materialConsultado</a:t>
            </a:r>
            <a:r>
              <a:rPr lang="pt-BR" sz="1100" b="1" dirty="0"/>
              <a:t>, n.name AS </a:t>
            </a:r>
            <a:r>
              <a:rPr lang="pt-BR" sz="1100" b="1" dirty="0" err="1"/>
              <a:t>materialDependiente</a:t>
            </a:r>
            <a:r>
              <a:rPr lang="pt-BR" sz="1100" b="1" dirty="0"/>
              <a:t> </a:t>
            </a:r>
            <a:endParaRPr lang="es-ES" sz="1100" b="1" dirty="0"/>
          </a:p>
        </p:txBody>
      </p:sp>
      <p:graphicFrame>
        <p:nvGraphicFramePr>
          <p:cNvPr id="6" name="Tabla 5">
            <a:extLst>
              <a:ext uri="{FF2B5EF4-FFF2-40B4-BE49-F238E27FC236}">
                <a16:creationId xmlns:a16="http://schemas.microsoft.com/office/drawing/2014/main" id="{2B66FBC5-3069-4820-AF44-D99EEDDB78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9618309"/>
              </p:ext>
            </p:extLst>
          </p:nvPr>
        </p:nvGraphicFramePr>
        <p:xfrm>
          <a:off x="9132570" y="4234974"/>
          <a:ext cx="2866390" cy="1905000"/>
        </p:xfrm>
        <a:graphic>
          <a:graphicData uri="http://schemas.openxmlformats.org/drawingml/2006/table">
            <a:tbl>
              <a:tblPr/>
              <a:tblGrid>
                <a:gridCol w="2866390">
                  <a:extLst>
                    <a:ext uri="{9D8B030D-6E8A-4147-A177-3AD203B41FA5}">
                      <a16:colId xmlns:a16="http://schemas.microsoft.com/office/drawing/2014/main" val="1729513037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materialConsultado,materialDependiente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59770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Copper,Arsenic_REF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556588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Copper,Selenium_REF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305702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Copper,Tellurium_REF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594979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s-E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Copper,Iridium_REF</a:t>
                      </a:r>
                      <a:endParaRPr lang="es-E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143472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Copper,Palladium_REF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819865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Copper,Platinum_REF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664106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Copper,Rhodium_REF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426029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Copper,Ruthenium_REF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763696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s-E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Copper,Copper_REF</a:t>
                      </a:r>
                      <a:endParaRPr lang="es-E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3259758"/>
                  </a:ext>
                </a:extLst>
              </a:tr>
            </a:tbl>
          </a:graphicData>
        </a:graphic>
      </p:graphicFrame>
      <p:graphicFrame>
        <p:nvGraphicFramePr>
          <p:cNvPr id="7" name="Tabla 6">
            <a:extLst>
              <a:ext uri="{FF2B5EF4-FFF2-40B4-BE49-F238E27FC236}">
                <a16:creationId xmlns:a16="http://schemas.microsoft.com/office/drawing/2014/main" id="{4326D979-7B9F-4EE0-B139-41AA847D6F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3992406"/>
              </p:ext>
            </p:extLst>
          </p:nvPr>
        </p:nvGraphicFramePr>
        <p:xfrm>
          <a:off x="9132570" y="3759200"/>
          <a:ext cx="2866390" cy="434340"/>
        </p:xfrm>
        <a:graphic>
          <a:graphicData uri="http://schemas.openxmlformats.org/drawingml/2006/table">
            <a:tbl>
              <a:tblPr/>
              <a:tblGrid>
                <a:gridCol w="2866390">
                  <a:extLst>
                    <a:ext uri="{9D8B030D-6E8A-4147-A177-3AD203B41FA5}">
                      <a16:colId xmlns:a16="http://schemas.microsoft.com/office/drawing/2014/main" val="1729513037"/>
                    </a:ext>
                  </a:extLst>
                </a:gridCol>
              </a:tblGrid>
              <a:tr h="264160">
                <a:tc>
                  <a:txBody>
                    <a:bodyPr/>
                    <a:lstStyle/>
                    <a:p>
                      <a:pPr algn="l" fontAlgn="b"/>
                      <a:r>
                        <a:rPr lang="es-E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Fichero</a:t>
                      </a:r>
                      <a:r>
                        <a:rPr lang="es-E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s-E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export.csv </a:t>
                      </a:r>
                    </a:p>
                    <a:p>
                      <a:pPr algn="l" fontAlgn="b"/>
                      <a:r>
                        <a:rPr lang="es-E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descargable con Neo4j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5977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6862418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E1AEEDE8-6338-42F6-8ED1-86D4CF654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99A3D1E7-4AF4-4B4A-A162-F6CF997C492F}"/>
              </a:ext>
            </a:extLst>
          </p:cNvPr>
          <p:cNvSpPr/>
          <p:nvPr/>
        </p:nvSpPr>
        <p:spPr>
          <a:xfrm>
            <a:off x="7731760" y="0"/>
            <a:ext cx="4460240" cy="1107996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s-ES" sz="1100" b="1" dirty="0"/>
              <a:t>MATCH (</a:t>
            </a:r>
            <a:r>
              <a:rPr lang="es-ES" sz="1100" b="1" dirty="0" err="1"/>
              <a:t>n:MaterialB</a:t>
            </a:r>
            <a:r>
              <a:rPr lang="es-ES" sz="1100" b="1" dirty="0"/>
              <a:t>)&lt;-[</a:t>
            </a:r>
            <a:r>
              <a:rPr lang="es-ES" sz="1100" b="1" dirty="0" err="1"/>
              <a:t>r:NECESITA_DE</a:t>
            </a:r>
            <a:r>
              <a:rPr lang="es-ES" sz="1100" b="1" dirty="0"/>
              <a:t>*1..2]-(</a:t>
            </a:r>
            <a:r>
              <a:rPr lang="es-ES" sz="1100" b="1" dirty="0" err="1"/>
              <a:t>m:MaterialB</a:t>
            </a:r>
            <a:r>
              <a:rPr lang="es-ES" sz="1100" b="1" dirty="0"/>
              <a:t>) </a:t>
            </a:r>
          </a:p>
          <a:p>
            <a:r>
              <a:rPr lang="es-ES" sz="1100" b="1" dirty="0"/>
              <a:t>WHERE n.name = "</a:t>
            </a:r>
            <a:r>
              <a:rPr lang="es-ES" sz="1100" b="1" dirty="0" err="1"/>
              <a:t>Copper</a:t>
            </a:r>
            <a:r>
              <a:rPr lang="es-ES" sz="1100" b="1" dirty="0"/>
              <a:t>"</a:t>
            </a:r>
          </a:p>
          <a:p>
            <a:r>
              <a:rPr lang="es-ES" sz="1100" b="1" dirty="0"/>
              <a:t>RETURN m.name as Material, </a:t>
            </a:r>
            <a:r>
              <a:rPr lang="es-ES" sz="1100" b="1" dirty="0" err="1"/>
              <a:t>count</a:t>
            </a:r>
            <a:r>
              <a:rPr lang="es-ES" sz="1100" b="1" dirty="0"/>
              <a:t> (m) as </a:t>
            </a:r>
            <a:r>
              <a:rPr lang="es-ES" sz="1100" b="1" dirty="0" err="1"/>
              <a:t>Ntotal</a:t>
            </a:r>
            <a:r>
              <a:rPr lang="es-ES" sz="1100" b="1" dirty="0"/>
              <a:t> </a:t>
            </a:r>
          </a:p>
          <a:p>
            <a:r>
              <a:rPr lang="es-ES" sz="1100" b="1" dirty="0"/>
              <a:t>UNION MATCH  (</a:t>
            </a:r>
            <a:r>
              <a:rPr lang="es-ES" sz="1100" b="1" dirty="0" err="1"/>
              <a:t>n:MaterialB</a:t>
            </a:r>
            <a:r>
              <a:rPr lang="es-ES" sz="1100" b="1" dirty="0"/>
              <a:t>)&lt;-[</a:t>
            </a:r>
            <a:r>
              <a:rPr lang="es-ES" sz="1100" b="1" dirty="0" err="1"/>
              <a:t>r:NECESITA_DE</a:t>
            </a:r>
            <a:r>
              <a:rPr lang="es-ES" sz="1100" b="1" dirty="0"/>
              <a:t>*1..2]-(</a:t>
            </a:r>
            <a:r>
              <a:rPr lang="es-ES" sz="1100" b="1" dirty="0" err="1"/>
              <a:t>m:MaterialREF</a:t>
            </a:r>
            <a:r>
              <a:rPr lang="es-ES" sz="1100" b="1" dirty="0"/>
              <a:t>) </a:t>
            </a:r>
          </a:p>
          <a:p>
            <a:r>
              <a:rPr lang="es-ES" sz="1100" b="1" dirty="0"/>
              <a:t>WHERE n.name = "</a:t>
            </a:r>
            <a:r>
              <a:rPr lang="es-ES" sz="1100" b="1" dirty="0" err="1"/>
              <a:t>Copper</a:t>
            </a:r>
            <a:r>
              <a:rPr lang="es-ES" sz="1100" b="1" dirty="0"/>
              <a:t>"</a:t>
            </a:r>
          </a:p>
          <a:p>
            <a:r>
              <a:rPr lang="es-ES" sz="1100" b="1" dirty="0"/>
              <a:t>RETURN m.name as Material, </a:t>
            </a:r>
            <a:r>
              <a:rPr lang="es-ES" sz="1100" b="1" dirty="0" err="1"/>
              <a:t>count</a:t>
            </a:r>
            <a:r>
              <a:rPr lang="es-ES" sz="1100" b="1" dirty="0"/>
              <a:t> (m) as </a:t>
            </a:r>
            <a:r>
              <a:rPr lang="es-ES" sz="1100" b="1" dirty="0" err="1"/>
              <a:t>Ntotal</a:t>
            </a:r>
            <a:r>
              <a:rPr lang="es-ES" sz="1100" b="1" dirty="0"/>
              <a:t> 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F6DB7512-4283-475A-94CD-A62FC45F744E}"/>
              </a:ext>
            </a:extLst>
          </p:cNvPr>
          <p:cNvSpPr/>
          <p:nvPr/>
        </p:nvSpPr>
        <p:spPr>
          <a:xfrm>
            <a:off x="9926320" y="1926719"/>
            <a:ext cx="2042160" cy="397031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s-ES" sz="1400" dirty="0" err="1"/>
              <a:t>Material,Ntotal</a:t>
            </a:r>
            <a:endParaRPr lang="es-ES" sz="1400" dirty="0"/>
          </a:p>
          <a:p>
            <a:r>
              <a:rPr lang="es-ES" sz="1400" dirty="0"/>
              <a:t>Arsenic,1</a:t>
            </a:r>
          </a:p>
          <a:p>
            <a:r>
              <a:rPr lang="es-ES" sz="1400" dirty="0"/>
              <a:t>Selenium,1</a:t>
            </a:r>
          </a:p>
          <a:p>
            <a:r>
              <a:rPr lang="es-ES" sz="1400" dirty="0"/>
              <a:t>Tellurium,1</a:t>
            </a:r>
          </a:p>
          <a:p>
            <a:r>
              <a:rPr lang="es-ES" sz="1400" dirty="0"/>
              <a:t>Iridium,1</a:t>
            </a:r>
          </a:p>
          <a:p>
            <a:r>
              <a:rPr lang="es-ES" sz="1050" dirty="0">
                <a:solidFill>
                  <a:srgbClr val="000000"/>
                </a:solidFill>
                <a:latin typeface="Calibri" panose="020F0502020204030204" pitchFamily="34" charset="0"/>
              </a:rPr>
              <a:t>Palladium</a:t>
            </a:r>
            <a:r>
              <a:rPr lang="es-ES" sz="1400" dirty="0"/>
              <a:t>,1</a:t>
            </a:r>
          </a:p>
          <a:p>
            <a:r>
              <a:rPr lang="es-ES" sz="1400" dirty="0"/>
              <a:t>Platinum,1</a:t>
            </a:r>
          </a:p>
          <a:p>
            <a:r>
              <a:rPr lang="es-ES" sz="1400" dirty="0"/>
              <a:t>Rhodium,1</a:t>
            </a:r>
          </a:p>
          <a:p>
            <a:r>
              <a:rPr lang="es-ES" sz="1400" dirty="0"/>
              <a:t>Ruthenium,1</a:t>
            </a:r>
          </a:p>
          <a:p>
            <a:r>
              <a:rPr lang="es-ES" sz="1400" dirty="0"/>
              <a:t>Arsenic_REF,1</a:t>
            </a:r>
          </a:p>
          <a:p>
            <a:r>
              <a:rPr lang="es-ES" sz="1400" dirty="0"/>
              <a:t>Selenium_REF,1</a:t>
            </a:r>
          </a:p>
          <a:p>
            <a:r>
              <a:rPr lang="es-ES" sz="1050" dirty="0">
                <a:solidFill>
                  <a:srgbClr val="000000"/>
                </a:solidFill>
                <a:latin typeface="Calibri" panose="020F0502020204030204" pitchFamily="34" charset="0"/>
              </a:rPr>
              <a:t>Tellurium</a:t>
            </a:r>
            <a:r>
              <a:rPr lang="es-ES" sz="1400" dirty="0"/>
              <a:t>_REF,1</a:t>
            </a:r>
          </a:p>
          <a:p>
            <a:r>
              <a:rPr lang="es-ES" sz="1400" dirty="0"/>
              <a:t>Iridium_REF,1</a:t>
            </a:r>
          </a:p>
          <a:p>
            <a:r>
              <a:rPr lang="es-ES" sz="1400" dirty="0"/>
              <a:t>Palladium_REF,1</a:t>
            </a:r>
          </a:p>
          <a:p>
            <a:r>
              <a:rPr lang="es-ES" sz="1400" dirty="0"/>
              <a:t>Platinum_REF,1</a:t>
            </a:r>
          </a:p>
          <a:p>
            <a:r>
              <a:rPr lang="es-ES" sz="1400" dirty="0"/>
              <a:t>Rhodium_REF,1</a:t>
            </a:r>
          </a:p>
          <a:p>
            <a:r>
              <a:rPr lang="es-ES" sz="1400" dirty="0"/>
              <a:t>Ruthenium_REF,1</a:t>
            </a:r>
          </a:p>
          <a:p>
            <a:r>
              <a:rPr lang="es-ES" sz="1400" dirty="0"/>
              <a:t>Copper_REF,1</a:t>
            </a:r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E89C86DB-E0DD-4B58-878A-F6F20A9C99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8361766"/>
              </p:ext>
            </p:extLst>
          </p:nvPr>
        </p:nvGraphicFramePr>
        <p:xfrm>
          <a:off x="9926320" y="1442720"/>
          <a:ext cx="2042160" cy="434340"/>
        </p:xfrm>
        <a:graphic>
          <a:graphicData uri="http://schemas.openxmlformats.org/drawingml/2006/table">
            <a:tbl>
              <a:tblPr/>
              <a:tblGrid>
                <a:gridCol w="2042160">
                  <a:extLst>
                    <a:ext uri="{9D8B030D-6E8A-4147-A177-3AD203B41FA5}">
                      <a16:colId xmlns:a16="http://schemas.microsoft.com/office/drawing/2014/main" val="1729513037"/>
                    </a:ext>
                  </a:extLst>
                </a:gridCol>
              </a:tblGrid>
              <a:tr h="264160">
                <a:tc>
                  <a:txBody>
                    <a:bodyPr/>
                    <a:lstStyle/>
                    <a:p>
                      <a:pPr algn="l" fontAlgn="b"/>
                      <a:r>
                        <a:rPr lang="es-E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Fichero</a:t>
                      </a:r>
                      <a:r>
                        <a:rPr lang="es-E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s-E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export.csv </a:t>
                      </a:r>
                    </a:p>
                    <a:p>
                      <a:pPr algn="l" fontAlgn="b"/>
                      <a:r>
                        <a:rPr lang="es-E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descargable con Neo4j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5977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6481801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97509F22-64C9-45D7-93C2-CBD5EFF53A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8B5DB7BC-9A35-4595-A0F6-289F66F50C72}"/>
              </a:ext>
            </a:extLst>
          </p:cNvPr>
          <p:cNvSpPr/>
          <p:nvPr/>
        </p:nvSpPr>
        <p:spPr>
          <a:xfrm>
            <a:off x="7556422" y="137200"/>
            <a:ext cx="4541520" cy="1107996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s-ES" sz="1100" b="1" dirty="0"/>
              <a:t>MATCH (</a:t>
            </a:r>
            <a:r>
              <a:rPr lang="es-ES" sz="1100" b="1" dirty="0" err="1"/>
              <a:t>n:MaterialB</a:t>
            </a:r>
            <a:r>
              <a:rPr lang="es-ES" sz="1100" b="1" dirty="0"/>
              <a:t>)&lt;-[</a:t>
            </a:r>
            <a:r>
              <a:rPr lang="es-ES" sz="1100" b="1" dirty="0" err="1"/>
              <a:t>r:NECESITA_DE</a:t>
            </a:r>
            <a:r>
              <a:rPr lang="es-ES" sz="1100" b="1" dirty="0"/>
              <a:t>*1..2]-(</a:t>
            </a:r>
            <a:r>
              <a:rPr lang="es-ES" sz="1100" b="1" dirty="0" err="1"/>
              <a:t>m:MaterialB</a:t>
            </a:r>
            <a:r>
              <a:rPr lang="es-ES" sz="1100" b="1" dirty="0"/>
              <a:t>) </a:t>
            </a:r>
          </a:p>
          <a:p>
            <a:r>
              <a:rPr lang="es-ES" sz="1100" b="1" dirty="0"/>
              <a:t>WHERE n.name = "</a:t>
            </a:r>
            <a:r>
              <a:rPr lang="es-ES" sz="1100" b="1" dirty="0" err="1"/>
              <a:t>Copper</a:t>
            </a:r>
            <a:r>
              <a:rPr lang="es-ES" sz="1100" b="1" dirty="0"/>
              <a:t>"</a:t>
            </a:r>
          </a:p>
          <a:p>
            <a:r>
              <a:rPr lang="es-ES" sz="1100" b="1" dirty="0"/>
              <a:t>RETURN n, m </a:t>
            </a:r>
          </a:p>
          <a:p>
            <a:r>
              <a:rPr lang="es-ES" sz="1100" b="1" dirty="0"/>
              <a:t>UNION MATCH  (</a:t>
            </a:r>
            <a:r>
              <a:rPr lang="es-ES" sz="1100" b="1" dirty="0" err="1"/>
              <a:t>n:MaterialB</a:t>
            </a:r>
            <a:r>
              <a:rPr lang="es-ES" sz="1100" b="1" dirty="0"/>
              <a:t>)&lt;-[</a:t>
            </a:r>
            <a:r>
              <a:rPr lang="es-ES" sz="1100" b="1" dirty="0" err="1"/>
              <a:t>r:NECESITA_DE</a:t>
            </a:r>
            <a:r>
              <a:rPr lang="es-ES" sz="1100" b="1" dirty="0"/>
              <a:t>*1..2]-(</a:t>
            </a:r>
            <a:r>
              <a:rPr lang="es-ES" sz="1100" b="1" dirty="0" err="1"/>
              <a:t>m:MaterialREF</a:t>
            </a:r>
            <a:r>
              <a:rPr lang="es-ES" sz="1100" b="1" dirty="0"/>
              <a:t>) </a:t>
            </a:r>
          </a:p>
          <a:p>
            <a:r>
              <a:rPr lang="es-ES" sz="1100" b="1" dirty="0"/>
              <a:t>WHERE n.name = "</a:t>
            </a:r>
            <a:r>
              <a:rPr lang="es-ES" sz="1100" b="1" dirty="0" err="1"/>
              <a:t>Copper</a:t>
            </a:r>
            <a:r>
              <a:rPr lang="es-ES" sz="1100" b="1" dirty="0"/>
              <a:t>"</a:t>
            </a:r>
          </a:p>
          <a:p>
            <a:r>
              <a:rPr lang="es-ES" sz="1100" b="1" dirty="0"/>
              <a:t>RETURN  n, m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2891C27D-1B62-456F-A635-239D2081126A}"/>
              </a:ext>
            </a:extLst>
          </p:cNvPr>
          <p:cNvSpPr/>
          <p:nvPr/>
        </p:nvSpPr>
        <p:spPr>
          <a:xfrm>
            <a:off x="7556422" y="1382395"/>
            <a:ext cx="4582160" cy="769441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s-ES" sz="1100" b="1" dirty="0"/>
              <a:t>Detalle</a:t>
            </a:r>
            <a:r>
              <a:rPr lang="es-ES" sz="1100" dirty="0"/>
              <a:t> de relación NECESITA_DE  para el caso específico destacado del cobre (“</a:t>
            </a:r>
            <a:r>
              <a:rPr lang="es-ES" sz="1100" b="1" dirty="0" err="1"/>
              <a:t>Copper</a:t>
            </a:r>
            <a:r>
              <a:rPr lang="es-ES" sz="1100" dirty="0"/>
              <a:t>”)</a:t>
            </a:r>
          </a:p>
          <a:p>
            <a:r>
              <a:rPr lang="es-ES" sz="1100" dirty="0"/>
              <a:t>--Obtención de VISUALIZACION EN GRAFO  Neo4j de los Materiales Brutos o Refinados  </a:t>
            </a:r>
            <a:r>
              <a:rPr lang="es-ES" sz="1100" b="1" u="sng" dirty="0"/>
              <a:t>que necesitan del Cobre en relaciones </a:t>
            </a:r>
            <a:r>
              <a:rPr lang="es-ES" sz="1100" b="1" dirty="0"/>
              <a:t>de hasta 2 niveles</a:t>
            </a:r>
            <a:r>
              <a:rPr lang="es-ES" sz="11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0166293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0340A1AC-7CE8-4A48-9AF3-A0422528C7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13B80521-DD8B-4233-A9B8-2D0EB0A84002}"/>
              </a:ext>
            </a:extLst>
          </p:cNvPr>
          <p:cNvSpPr/>
          <p:nvPr/>
        </p:nvSpPr>
        <p:spPr>
          <a:xfrm>
            <a:off x="7312582" y="274955"/>
            <a:ext cx="4582160" cy="938719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s-ES" sz="1100" b="1" dirty="0"/>
              <a:t>Grafo final COMPLETO </a:t>
            </a:r>
          </a:p>
          <a:p>
            <a:r>
              <a:rPr lang="es-ES" sz="1100" b="1" dirty="0"/>
              <a:t>388 Nodos totales</a:t>
            </a:r>
          </a:p>
          <a:p>
            <a:r>
              <a:rPr lang="es-ES" sz="1100" b="1" dirty="0"/>
              <a:t>2158 relaciones</a:t>
            </a:r>
          </a:p>
          <a:p>
            <a:r>
              <a:rPr lang="es-ES" sz="1100" i="1" dirty="0"/>
              <a:t>*aparecen en la visualización menos por las limitaciones técnicas recomendables y estándar de la instalación base</a:t>
            </a:r>
          </a:p>
        </p:txBody>
      </p:sp>
    </p:spTree>
    <p:extLst>
      <p:ext uri="{BB962C8B-B14F-4D97-AF65-F5344CB8AC3E}">
        <p14:creationId xmlns:p14="http://schemas.microsoft.com/office/powerpoint/2010/main" val="103873557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158FD2DD-8B43-4056-8E58-8CA3966EF9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761"/>
          <a:stretch/>
        </p:blipFill>
        <p:spPr>
          <a:xfrm>
            <a:off x="0" y="0"/>
            <a:ext cx="6096000" cy="3300054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32F19AC6-2766-4FB2-BF8A-4AB0D6B099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761"/>
          <a:stretch/>
        </p:blipFill>
        <p:spPr>
          <a:xfrm>
            <a:off x="0" y="3429000"/>
            <a:ext cx="6096000" cy="3300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06739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F049D854-2925-430A-BD26-32B7EF3D39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E7130BEF-D7FE-4398-9A76-52D997B73CC4}"/>
              </a:ext>
            </a:extLst>
          </p:cNvPr>
          <p:cNvSpPr/>
          <p:nvPr/>
        </p:nvSpPr>
        <p:spPr>
          <a:xfrm>
            <a:off x="7312582" y="274955"/>
            <a:ext cx="4582160" cy="600164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s-ES" sz="1100" b="1" dirty="0"/>
              <a:t>DATOS DE SISTEMA BD Neo4j y MODELO DE RELACIÓN aplicado a :</a:t>
            </a:r>
          </a:p>
          <a:p>
            <a:r>
              <a:rPr lang="es-ES" sz="1100" b="1" dirty="0"/>
              <a:t>300 Nodos</a:t>
            </a:r>
          </a:p>
          <a:p>
            <a:r>
              <a:rPr lang="es-ES" sz="1100" b="1" dirty="0"/>
              <a:t>1330 relaciones</a:t>
            </a:r>
            <a:endParaRPr lang="es-ES" sz="1100" dirty="0"/>
          </a:p>
        </p:txBody>
      </p:sp>
    </p:spTree>
    <p:extLst>
      <p:ext uri="{BB962C8B-B14F-4D97-AF65-F5344CB8AC3E}">
        <p14:creationId xmlns:p14="http://schemas.microsoft.com/office/powerpoint/2010/main" val="13587584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D4956394-5B89-4D0B-AC0C-50955C1DCB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52483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3A602844-0AF8-449B-A797-6541564DF532}"/>
              </a:ext>
            </a:extLst>
          </p:cNvPr>
          <p:cNvSpPr/>
          <p:nvPr/>
        </p:nvSpPr>
        <p:spPr>
          <a:xfrm>
            <a:off x="7961714" y="197564"/>
            <a:ext cx="3983783" cy="1200329"/>
          </a:xfrm>
          <a:prstGeom prst="rect">
            <a:avLst/>
          </a:prstGeom>
          <a:solidFill>
            <a:schemeClr val="accent4"/>
          </a:solidFill>
        </p:spPr>
        <p:txBody>
          <a:bodyPr wrap="none">
            <a:spAutoFit/>
          </a:bodyPr>
          <a:lstStyle/>
          <a:p>
            <a:r>
              <a:rPr lang="es-ES" dirty="0"/>
              <a:t>Mostrar el ESQUEMA de la BD Ne4j </a:t>
            </a:r>
          </a:p>
          <a:p>
            <a:r>
              <a:rPr lang="es-ES" dirty="0"/>
              <a:t>– NODOS y RELACIONES</a:t>
            </a:r>
          </a:p>
          <a:p>
            <a:r>
              <a:rPr lang="es-ES" b="1" dirty="0">
                <a:solidFill>
                  <a:schemeClr val="accent1"/>
                </a:solidFill>
                <a:latin typeface="Consolas" panose="020B0609020204030204" pitchFamily="49" charset="0"/>
              </a:rPr>
              <a:t>CALL </a:t>
            </a:r>
            <a:r>
              <a:rPr lang="es-ES" b="1" dirty="0" err="1">
                <a:solidFill>
                  <a:schemeClr val="accent1"/>
                </a:solidFill>
                <a:latin typeface="Consolas" panose="020B0609020204030204" pitchFamily="49" charset="0"/>
              </a:rPr>
              <a:t>db.schema.visualization</a:t>
            </a:r>
            <a:r>
              <a:rPr lang="es-ES" b="1" dirty="0">
                <a:solidFill>
                  <a:schemeClr val="accent1"/>
                </a:solidFill>
                <a:latin typeface="Consolas" panose="020B0609020204030204" pitchFamily="49" charset="0"/>
              </a:rPr>
              <a:t>()</a:t>
            </a:r>
          </a:p>
          <a:p>
            <a:endParaRPr lang="es-E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65CDCAB-0199-464D-9F53-FD4A92A6C2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46019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8FB72F-2DD0-4705-B01D-A53853B328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SVGs</a:t>
            </a:r>
            <a:r>
              <a:rPr lang="es-ES" dirty="0"/>
              <a:t> – GRAFICOS de grafos </a:t>
            </a:r>
          </a:p>
        </p:txBody>
      </p:sp>
    </p:spTree>
    <p:extLst>
      <p:ext uri="{BB962C8B-B14F-4D97-AF65-F5344CB8AC3E}">
        <p14:creationId xmlns:p14="http://schemas.microsoft.com/office/powerpoint/2010/main" val="62910241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34364598-DCEC-4D4A-B890-553E5263E3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27"/>
            <a:ext cx="12192000" cy="6858000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061FBD9C-6F77-42D2-8C7E-19DD710FDB79}"/>
              </a:ext>
            </a:extLst>
          </p:cNvPr>
          <p:cNvSpPr/>
          <p:nvPr/>
        </p:nvSpPr>
        <p:spPr>
          <a:xfrm>
            <a:off x="7312582" y="274955"/>
            <a:ext cx="4582160" cy="938719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s-ES" sz="1100" b="1" i="1" dirty="0"/>
              <a:t>VISUALIZACIÓN CON NAVEGADOR </a:t>
            </a:r>
          </a:p>
          <a:p>
            <a:r>
              <a:rPr lang="es-ES" sz="1100" b="1" i="1" dirty="0"/>
              <a:t>Microsoft Edge-  Windows 11</a:t>
            </a:r>
          </a:p>
          <a:p>
            <a:r>
              <a:rPr lang="es-ES" sz="1100" b="1" dirty="0"/>
              <a:t>SVG - Grafo final COMPLETO </a:t>
            </a:r>
          </a:p>
          <a:p>
            <a:r>
              <a:rPr lang="es-ES" sz="1100" b="1" dirty="0"/>
              <a:t>388 Nodos</a:t>
            </a:r>
          </a:p>
          <a:p>
            <a:r>
              <a:rPr lang="es-ES" sz="1100" b="1" dirty="0"/>
              <a:t>2158 relaciones</a:t>
            </a:r>
            <a:endParaRPr lang="es-ES" sz="1100" dirty="0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A957133A-F0A7-4C56-B82B-85420864F362}"/>
              </a:ext>
            </a:extLst>
          </p:cNvPr>
          <p:cNvSpPr/>
          <p:nvPr/>
        </p:nvSpPr>
        <p:spPr>
          <a:xfrm>
            <a:off x="7312582" y="1365681"/>
            <a:ext cx="4494231" cy="43088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ED8137"/>
            </a:solidFill>
          </a:ln>
        </p:spPr>
        <p:txBody>
          <a:bodyPr wrap="square">
            <a:spAutoFit/>
          </a:bodyPr>
          <a:lstStyle/>
          <a:p>
            <a:r>
              <a:rPr lang="es-ES" sz="1100" dirty="0">
                <a:solidFill>
                  <a:schemeClr val="accent1"/>
                </a:solidFill>
                <a:hlinkClick r:id="rId3"/>
              </a:rPr>
              <a:t>https://raw.githubusercontent.com/JuanKFD/UNIR_TFM/main/TFM%20NEO4J%20BD%20Grafo%20Completo%20v1.00.svg</a:t>
            </a:r>
            <a:endParaRPr lang="es-ES" sz="11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473883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A19FA2A1-54E7-45D8-9187-8B6A858526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1A5F1AB3-A4A4-4212-9B5A-373436F63FB8}"/>
              </a:ext>
            </a:extLst>
          </p:cNvPr>
          <p:cNvSpPr/>
          <p:nvPr/>
        </p:nvSpPr>
        <p:spPr>
          <a:xfrm>
            <a:off x="7312582" y="274955"/>
            <a:ext cx="4582160" cy="938719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s-ES" sz="1100" b="1" i="1" dirty="0"/>
              <a:t>VISUALIZACIÓN CON NAVEGADOR </a:t>
            </a:r>
          </a:p>
          <a:p>
            <a:r>
              <a:rPr lang="es-ES" sz="1100" b="1" i="1" dirty="0"/>
              <a:t>Microsoft Edge-  Windows 11</a:t>
            </a:r>
          </a:p>
          <a:p>
            <a:r>
              <a:rPr lang="es-ES" sz="1100" b="1" dirty="0"/>
              <a:t>SVG - Grafo MODELO DE RELACIÓN de la BD Neo4j</a:t>
            </a:r>
          </a:p>
          <a:p>
            <a:r>
              <a:rPr lang="es-ES" sz="1100" b="1" dirty="0"/>
              <a:t>300 Nodos</a:t>
            </a:r>
          </a:p>
          <a:p>
            <a:r>
              <a:rPr lang="es-ES" sz="1100" b="1" dirty="0"/>
              <a:t>1330 relaciones</a:t>
            </a:r>
            <a:endParaRPr lang="es-ES" sz="1100" dirty="0"/>
          </a:p>
        </p:txBody>
      </p:sp>
      <p:sp>
        <p:nvSpPr>
          <p:cNvPr id="4" name="Rectángulo 3">
            <a:hlinkClick r:id="rId3"/>
            <a:extLst>
              <a:ext uri="{FF2B5EF4-FFF2-40B4-BE49-F238E27FC236}">
                <a16:creationId xmlns:a16="http://schemas.microsoft.com/office/drawing/2014/main" id="{79BC5EF2-8B16-4517-9A02-4082BA447587}"/>
              </a:ext>
            </a:extLst>
          </p:cNvPr>
          <p:cNvSpPr/>
          <p:nvPr/>
        </p:nvSpPr>
        <p:spPr>
          <a:xfrm>
            <a:off x="1059180" y="4149775"/>
            <a:ext cx="91440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200" dirty="0">
                <a:solidFill>
                  <a:schemeClr val="accent1"/>
                </a:solidFill>
              </a:rPr>
              <a:t>https://raw.githubusercontent.com/JuanKFD/UNIR_TFM/main/TFM%20NEO4J%20BD%20Esquema%20v1.00.svg</a:t>
            </a:r>
          </a:p>
        </p:txBody>
      </p:sp>
    </p:spTree>
    <p:extLst>
      <p:ext uri="{BB962C8B-B14F-4D97-AF65-F5344CB8AC3E}">
        <p14:creationId xmlns:p14="http://schemas.microsoft.com/office/powerpoint/2010/main" val="68090688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62544AB6-957C-4786-B52B-43BD5D674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E0CDC6DB-9973-45B6-A654-8186EF7A0C9D}"/>
              </a:ext>
            </a:extLst>
          </p:cNvPr>
          <p:cNvSpPr/>
          <p:nvPr/>
        </p:nvSpPr>
        <p:spPr>
          <a:xfrm>
            <a:off x="7312582" y="274955"/>
            <a:ext cx="4582160" cy="938719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s-ES" sz="1100" b="1" i="1" dirty="0"/>
              <a:t>VISUALIZACIÓN CON NAVEGADOR </a:t>
            </a:r>
          </a:p>
          <a:p>
            <a:r>
              <a:rPr lang="es-ES" sz="1100" b="1" i="1" dirty="0"/>
              <a:t>Microsoft Edge-  Windows 11</a:t>
            </a:r>
          </a:p>
          <a:p>
            <a:r>
              <a:rPr lang="es-ES" sz="1100" b="1" dirty="0"/>
              <a:t>SVG - Grafo final COMPLETO </a:t>
            </a:r>
          </a:p>
          <a:p>
            <a:r>
              <a:rPr lang="es-ES" sz="1100" b="1" dirty="0"/>
              <a:t>388 Nodos</a:t>
            </a:r>
          </a:p>
          <a:p>
            <a:r>
              <a:rPr lang="es-ES" sz="1100" b="1" dirty="0"/>
              <a:t>2158 relaciones</a:t>
            </a:r>
            <a:endParaRPr lang="es-ES" sz="1100" dirty="0"/>
          </a:p>
        </p:txBody>
      </p:sp>
    </p:spTree>
    <p:extLst>
      <p:ext uri="{BB962C8B-B14F-4D97-AF65-F5344CB8AC3E}">
        <p14:creationId xmlns:p14="http://schemas.microsoft.com/office/powerpoint/2010/main" val="122928423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C7C7535-DD8F-483C-A430-13E2170DFA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TABLEAU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5C435FD6-A8B7-41E1-8618-6D5F9552D5A7}"/>
              </a:ext>
            </a:extLst>
          </p:cNvPr>
          <p:cNvSpPr txBox="1"/>
          <p:nvPr/>
        </p:nvSpPr>
        <p:spPr>
          <a:xfrm>
            <a:off x="1095270" y="5050990"/>
            <a:ext cx="1092255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Fichero </a:t>
            </a:r>
            <a:r>
              <a:rPr lang="es-ES" dirty="0" err="1"/>
              <a:t>Tableau</a:t>
            </a:r>
            <a:r>
              <a:rPr lang="es-ES" dirty="0"/>
              <a:t> (2 Hojas, 2 Dashboard y 1 Historia final con países y cuotas por cada etapa de producción (1-Extracción de materias primas y 2 – Refinado/procesado)</a:t>
            </a:r>
          </a:p>
          <a:p>
            <a:r>
              <a:rPr lang="es-ES" dirty="0"/>
              <a:t>URL: </a:t>
            </a:r>
          </a:p>
          <a:p>
            <a:r>
              <a:rPr lang="es-ES" dirty="0">
                <a:hlinkClick r:id="rId2"/>
              </a:rPr>
              <a:t>https://github.com/JuanKFD/UNIR_TFM/blob/main/TFM%20-Paises%20y%20Cuotas%20acumuladas%202020.twb</a:t>
            </a:r>
            <a:endParaRPr lang="es-ES" dirty="0"/>
          </a:p>
          <a:p>
            <a:endParaRPr lang="es-ES" dirty="0"/>
          </a:p>
          <a:p>
            <a:endParaRPr lang="es-ES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3B107FA0-E630-4E62-91C3-333F9578995A}"/>
              </a:ext>
            </a:extLst>
          </p:cNvPr>
          <p:cNvSpPr txBox="1"/>
          <p:nvPr/>
        </p:nvSpPr>
        <p:spPr>
          <a:xfrm>
            <a:off x="1024932" y="1392313"/>
            <a:ext cx="1092255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Fichero PDF (1 Historia final con países y cuotas por cada etapa de producción (1-Extracción de materias primas y 2 – Refinado/procesado)</a:t>
            </a:r>
          </a:p>
          <a:p>
            <a:r>
              <a:rPr lang="es-ES" dirty="0"/>
              <a:t>URL: </a:t>
            </a:r>
          </a:p>
          <a:p>
            <a:r>
              <a:rPr lang="es-ES" dirty="0">
                <a:hlinkClick r:id="rId3"/>
              </a:rPr>
              <a:t>https://github.com/JuanKFD/UNIR_TFM/blob/main/TFM%20-Paises%20y%20Cuotas%20acumuladas%202020.-Historia%20Tableau-LAST.pdf</a:t>
            </a:r>
            <a:endParaRPr lang="es-ES" dirty="0"/>
          </a:p>
          <a:p>
            <a:endParaRPr lang="es-ES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C6745C17-CB20-4999-8CA5-3F19C170AE51}"/>
              </a:ext>
            </a:extLst>
          </p:cNvPr>
          <p:cNvSpPr txBox="1"/>
          <p:nvPr/>
        </p:nvSpPr>
        <p:spPr>
          <a:xfrm>
            <a:off x="1095270" y="3296664"/>
            <a:ext cx="1092255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2 Ficheros SVG (con 2 Dashboard para generar la Historia final con países y cuotas, una  por cada etapa de producción (1-Extracción de materias primas y 2 – Refinado/procesado)</a:t>
            </a:r>
          </a:p>
          <a:p>
            <a:r>
              <a:rPr lang="es-ES" dirty="0" err="1"/>
              <a:t>URLs</a:t>
            </a:r>
            <a:r>
              <a:rPr lang="es-ES" dirty="0"/>
              <a:t>:</a:t>
            </a:r>
          </a:p>
          <a:p>
            <a:r>
              <a:rPr lang="es-ES" dirty="0">
                <a:hlinkClick r:id="rId4"/>
              </a:rPr>
              <a:t>https://github.com/JuanKFD/UNIR_TFM/blob/main/H-Paises-Cuotas-Extraccion%20(Tableau).svg</a:t>
            </a:r>
            <a:endParaRPr lang="es-ES" dirty="0"/>
          </a:p>
          <a:p>
            <a:r>
              <a:rPr lang="es-ES" dirty="0">
                <a:hlinkClick r:id="rId5"/>
              </a:rPr>
              <a:t>https://github.com/JuanKFD/UNIR_TFM/blob/main/H-Paises-Cuotas-Refinado%20(Tableau).svg</a:t>
            </a:r>
            <a:endParaRPr lang="es-ES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3841789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0DBF7B00-14E2-42DC-8848-BE4D33801A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84064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D73BDD16-3CF4-4479-8969-0D3CCD2794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83918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0C037353-9268-42BF-A5BA-C8FD784DDD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39664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2E1D0B83-EF71-46CF-B162-5500986B2C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5343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08989412-91D3-4F66-98B3-7E64B5AE4F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85160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6832472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9364524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603216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40C14D0F-ECFF-4622-8907-24ADF5AB0D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4922D093-FADC-4D66-A2A1-910851AE59E3}"/>
              </a:ext>
            </a:extLst>
          </p:cNvPr>
          <p:cNvSpPr/>
          <p:nvPr/>
        </p:nvSpPr>
        <p:spPr>
          <a:xfrm>
            <a:off x="6022310" y="1092149"/>
            <a:ext cx="6286919" cy="769441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US" sz="1100" dirty="0" err="1">
                <a:latin typeface="Consolas" panose="020B0609020204030204" pitchFamily="49" charset="0"/>
              </a:rPr>
              <a:t>Muestra</a:t>
            </a:r>
            <a:r>
              <a:rPr lang="en-US" sz="1100" dirty="0">
                <a:latin typeface="Consolas" panose="020B0609020204030204" pitchFamily="49" charset="0"/>
              </a:rPr>
              <a:t> </a:t>
            </a:r>
            <a:r>
              <a:rPr lang="en-US" sz="1100" dirty="0" err="1">
                <a:latin typeface="Consolas" panose="020B0609020204030204" pitchFamily="49" charset="0"/>
              </a:rPr>
              <a:t>complemento</a:t>
            </a:r>
            <a:r>
              <a:rPr lang="en-US" sz="1100" dirty="0">
                <a:latin typeface="Consolas" panose="020B0609020204030204" pitchFamily="49" charset="0"/>
              </a:rPr>
              <a:t> para revision de </a:t>
            </a:r>
            <a:r>
              <a:rPr lang="en-US" sz="1100" dirty="0" err="1">
                <a:latin typeface="Consolas" panose="020B0609020204030204" pitchFamily="49" charset="0"/>
              </a:rPr>
              <a:t>ficheros</a:t>
            </a:r>
            <a:r>
              <a:rPr lang="en-US" sz="1100" dirty="0">
                <a:latin typeface="Consolas" panose="020B0609020204030204" pitchFamily="49" charset="0"/>
              </a:rPr>
              <a:t> CSV – </a:t>
            </a:r>
            <a:r>
              <a:rPr lang="en-US" sz="1100" dirty="0" err="1">
                <a:latin typeface="Consolas" panose="020B0609020204030204" pitchFamily="49" charset="0"/>
              </a:rPr>
              <a:t>herramienta</a:t>
            </a:r>
            <a:r>
              <a:rPr lang="en-US" sz="1100" dirty="0">
                <a:latin typeface="Consolas" panose="020B0609020204030204" pitchFamily="49" charset="0"/>
              </a:rPr>
              <a:t> </a:t>
            </a:r>
            <a:r>
              <a:rPr lang="en-US" sz="1100" b="1" dirty="0">
                <a:latin typeface="Consolas" panose="020B0609020204030204" pitchFamily="49" charset="0"/>
              </a:rPr>
              <a:t>Rainbow</a:t>
            </a:r>
            <a:r>
              <a:rPr lang="en-US" sz="1100" dirty="0">
                <a:latin typeface="Consolas" panose="020B0609020204030204" pitchFamily="49" charset="0"/>
              </a:rPr>
              <a:t> </a:t>
            </a:r>
            <a:r>
              <a:rPr lang="en-US" sz="1100" dirty="0" err="1">
                <a:latin typeface="Consolas" panose="020B0609020204030204" pitchFamily="49" charset="0"/>
              </a:rPr>
              <a:t>instalada</a:t>
            </a:r>
            <a:r>
              <a:rPr lang="en-US" sz="1100" dirty="0">
                <a:latin typeface="Consolas" panose="020B0609020204030204" pitchFamily="49" charset="0"/>
              </a:rPr>
              <a:t> dentro del editor / </a:t>
            </a:r>
            <a:r>
              <a:rPr lang="en-US" sz="1100" dirty="0" err="1">
                <a:latin typeface="Consolas" panose="020B0609020204030204" pitchFamily="49" charset="0"/>
              </a:rPr>
              <a:t>herramienta</a:t>
            </a:r>
            <a:r>
              <a:rPr lang="en-US" sz="1100" dirty="0">
                <a:latin typeface="Consolas" panose="020B0609020204030204" pitchFamily="49" charset="0"/>
              </a:rPr>
              <a:t> </a:t>
            </a:r>
            <a:r>
              <a:rPr lang="en-US" sz="1100" b="1" dirty="0">
                <a:latin typeface="Consolas" panose="020B0609020204030204" pitchFamily="49" charset="0"/>
              </a:rPr>
              <a:t>Visual Studio Code</a:t>
            </a:r>
          </a:p>
          <a:p>
            <a:r>
              <a:rPr lang="en-US" sz="1100" dirty="0" err="1">
                <a:latin typeface="Consolas" panose="020B0609020204030204" pitchFamily="49" charset="0"/>
              </a:rPr>
              <a:t>Seleccionado</a:t>
            </a:r>
            <a:r>
              <a:rPr lang="en-US" sz="1100" dirty="0">
                <a:latin typeface="Consolas" panose="020B0609020204030204" pitchFamily="49" charset="0"/>
              </a:rPr>
              <a:t> </a:t>
            </a:r>
            <a:r>
              <a:rPr lang="en-US" sz="1100" b="1" dirty="0">
                <a:latin typeface="Consolas" panose="020B0609020204030204" pitchFamily="49" charset="0"/>
              </a:rPr>
              <a:t>“;” </a:t>
            </a:r>
            <a:r>
              <a:rPr lang="en-US" sz="1100" b="1" dirty="0" err="1">
                <a:latin typeface="Consolas" panose="020B0609020204030204" pitchFamily="49" charset="0"/>
              </a:rPr>
              <a:t>como</a:t>
            </a:r>
            <a:r>
              <a:rPr lang="en-US" sz="1100" b="1" dirty="0">
                <a:latin typeface="Consolas" panose="020B0609020204030204" pitchFamily="49" charset="0"/>
              </a:rPr>
              <a:t> </a:t>
            </a:r>
            <a:r>
              <a:rPr lang="en-US" sz="1100" b="1" dirty="0" err="1">
                <a:latin typeface="Consolas" panose="020B0609020204030204" pitchFamily="49" charset="0"/>
              </a:rPr>
              <a:t>separador</a:t>
            </a:r>
            <a:r>
              <a:rPr lang="en-US" sz="1100" b="1" dirty="0">
                <a:latin typeface="Consolas" panose="020B0609020204030204" pitchFamily="49" charset="0"/>
              </a:rPr>
              <a:t> </a:t>
            </a:r>
            <a:r>
              <a:rPr lang="en-US" sz="1100" dirty="0">
                <a:latin typeface="Consolas" panose="020B0609020204030204" pitchFamily="49" charset="0"/>
              </a:rPr>
              <a:t>de los </a:t>
            </a:r>
            <a:r>
              <a:rPr lang="en-US" sz="1100" dirty="0" err="1">
                <a:latin typeface="Consolas" panose="020B0609020204030204" pitchFamily="49" charset="0"/>
              </a:rPr>
              <a:t>ficheros</a:t>
            </a:r>
            <a:r>
              <a:rPr lang="en-US" sz="1100" dirty="0">
                <a:latin typeface="Consolas" panose="020B0609020204030204" pitchFamily="49" charset="0"/>
              </a:rPr>
              <a:t> CSV (“;” </a:t>
            </a:r>
            <a:r>
              <a:rPr lang="en-US" sz="1100" dirty="0" err="1">
                <a:latin typeface="Consolas" panose="020B0609020204030204" pitchFamily="49" charset="0"/>
              </a:rPr>
              <a:t>como</a:t>
            </a:r>
            <a:r>
              <a:rPr lang="en-US" sz="1100" dirty="0">
                <a:latin typeface="Consolas" panose="020B0609020204030204" pitchFamily="49" charset="0"/>
              </a:rPr>
              <a:t> </a:t>
            </a:r>
            <a:r>
              <a:rPr lang="en-US" sz="1100" dirty="0" err="1">
                <a:latin typeface="Consolas" panose="020B0609020204030204" pitchFamily="49" charset="0"/>
              </a:rPr>
              <a:t>separador</a:t>
            </a:r>
            <a:r>
              <a:rPr lang="en-US" sz="1100" dirty="0">
                <a:latin typeface="Consolas" panose="020B0609020204030204" pitchFamily="49" charset="0"/>
              </a:rPr>
              <a:t> Rainbow”)</a:t>
            </a:r>
            <a:endParaRPr lang="es-ES" sz="1100" dirty="0">
              <a:latin typeface="Consolas" panose="020B0609020204030204" pitchFamily="49" charset="0"/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CD4032AF-62EB-4426-B3B5-3482F96A358E}"/>
              </a:ext>
            </a:extLst>
          </p:cNvPr>
          <p:cNvSpPr/>
          <p:nvPr/>
        </p:nvSpPr>
        <p:spPr>
          <a:xfrm>
            <a:off x="6022310" y="2131145"/>
            <a:ext cx="6096000" cy="646331"/>
          </a:xfrm>
          <a:prstGeom prst="rect">
            <a:avLst/>
          </a:prstGeom>
          <a:solidFill>
            <a:schemeClr val="accent4"/>
          </a:solidFill>
        </p:spPr>
        <p:txBody>
          <a:bodyPr>
            <a:spAutoFit/>
          </a:bodyPr>
          <a:lstStyle/>
          <a:p>
            <a:r>
              <a:rPr lang="es-ES" dirty="0"/>
              <a:t>https://raw.githubusercontent.com/JuanKFD/UNIR_TFM/main/GLAplic_Cargar.csv</a:t>
            </a:r>
          </a:p>
        </p:txBody>
      </p:sp>
    </p:spTree>
    <p:extLst>
      <p:ext uri="{BB962C8B-B14F-4D97-AF65-F5344CB8AC3E}">
        <p14:creationId xmlns:p14="http://schemas.microsoft.com/office/powerpoint/2010/main" val="38051414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858DEBF-BC16-4812-A1A3-2EDCEEA58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RELACIONES- 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3BF7428-22CD-4A34-9E8F-158B4ECC17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RELACION ENTRE GRUPO DE APLICACIÓN/USO  Y SECTOR NACE2 DE APLICACIÓN</a:t>
            </a:r>
          </a:p>
        </p:txBody>
      </p:sp>
    </p:spTree>
    <p:extLst>
      <p:ext uri="{BB962C8B-B14F-4D97-AF65-F5344CB8AC3E}">
        <p14:creationId xmlns:p14="http://schemas.microsoft.com/office/powerpoint/2010/main" val="34935983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71440B73-9C20-4F9C-9CFC-6D4CAB0C7B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35414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4">
            <a:lumMod val="20000"/>
            <a:lumOff val="80000"/>
          </a:schemeClr>
        </a:solidFill>
      </a:spPr>
      <a:bodyPr wrap="none">
        <a:spAutoFit/>
      </a:bodyPr>
      <a:lstStyle>
        <a:defPPr algn="l">
          <a:defRPr dirty="0" smtClean="0"/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4746</TotalTime>
  <Words>1970</Words>
  <Application>Microsoft Office PowerPoint</Application>
  <PresentationFormat>Panorámica</PresentationFormat>
  <Paragraphs>168</Paragraphs>
  <Slides>62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62</vt:i4>
      </vt:variant>
    </vt:vector>
  </HeadingPairs>
  <TitlesOfParts>
    <vt:vector size="68" baseType="lpstr">
      <vt:lpstr>Arial</vt:lpstr>
      <vt:lpstr>Arial Narrow</vt:lpstr>
      <vt:lpstr>Calibri</vt:lpstr>
      <vt:lpstr>Calibri Light</vt:lpstr>
      <vt:lpstr>Consolas</vt:lpstr>
      <vt:lpstr>Tema de Office</vt:lpstr>
      <vt:lpstr>TFM TECNICO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RELACIONES- 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RELACIONES- </vt:lpstr>
      <vt:lpstr>Presentación de PowerPoint</vt:lpstr>
      <vt:lpstr>Presentación de PowerPoint</vt:lpstr>
      <vt:lpstr>Presentación de PowerPoint</vt:lpstr>
      <vt:lpstr>Presentación de PowerPoint</vt:lpstr>
      <vt:lpstr>RELACIONES- 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RELACIONES –NECESITA DE-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SVGs – GRAFICOS de grafos </vt:lpstr>
      <vt:lpstr>Presentación de PowerPoint</vt:lpstr>
      <vt:lpstr>Presentación de PowerPoint</vt:lpstr>
      <vt:lpstr>Presentación de PowerPoint</vt:lpstr>
      <vt:lpstr>TABLEAU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TFM TECNICO</dc:title>
  <dc:creator>JUAN CARLOS FLORES</dc:creator>
  <cp:lastModifiedBy>JUAN CARLOS FLORES</cp:lastModifiedBy>
  <cp:revision>175</cp:revision>
  <dcterms:created xsi:type="dcterms:W3CDTF">2022-08-29T08:52:19Z</dcterms:created>
  <dcterms:modified xsi:type="dcterms:W3CDTF">2022-09-06T18:01:39Z</dcterms:modified>
</cp:coreProperties>
</file>